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9"/>
  </p:notesMasterIdLst>
  <p:handoutMasterIdLst>
    <p:handoutMasterId r:id="rId10"/>
  </p:handoutMasterIdLst>
  <p:sldIdLst>
    <p:sldId id="329" r:id="rId2"/>
    <p:sldId id="264" r:id="rId3"/>
    <p:sldId id="342" r:id="rId4"/>
    <p:sldId id="343" r:id="rId5"/>
    <p:sldId id="346" r:id="rId6"/>
    <p:sldId id="317" r:id="rId7"/>
    <p:sldId id="344" r:id="rId8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A050"/>
    <a:srgbClr val="0989B1"/>
    <a:srgbClr val="008000"/>
    <a:srgbClr val="C6B18D"/>
    <a:srgbClr val="9FD1D4"/>
    <a:srgbClr val="003056"/>
    <a:srgbClr val="AFD476"/>
    <a:srgbClr val="355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57" autoAdjust="0"/>
    <p:restoredTop sz="86615" autoAdjust="0"/>
  </p:normalViewPr>
  <p:slideViewPr>
    <p:cSldViewPr snapToGrid="0">
      <p:cViewPr varScale="1">
        <p:scale>
          <a:sx n="59" d="100"/>
          <a:sy n="59" d="100"/>
        </p:scale>
        <p:origin x="102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18"/>
    </p:cViewPr>
  </p:sorterViewPr>
  <p:notesViewPr>
    <p:cSldViewPr snapToGrid="0">
      <p:cViewPr varScale="1">
        <p:scale>
          <a:sx n="83" d="100"/>
          <a:sy n="83" d="100"/>
        </p:scale>
        <p:origin x="382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3A1BD1-8D1A-4650-9757-BE5CE925ADE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2CEC68-3514-4CC1-8AF6-CC5882B1AEDD}">
      <dgm:prSet phldrT="[Text]"/>
      <dgm:spPr>
        <a:solidFill>
          <a:srgbClr val="C6B18D"/>
        </a:solidFill>
      </dgm:spPr>
      <dgm:t>
        <a:bodyPr/>
        <a:lstStyle/>
        <a:p>
          <a:r>
            <a:rPr lang="en-US" dirty="0" smtClean="0"/>
            <a:t>Currently, only permitted solid waste facilities report to counties and regional agencies the total tons sent to disposal by jurisdiction of origin as well as a few other data points</a:t>
          </a:r>
          <a:endParaRPr lang="en-US" b="1" dirty="0">
            <a:solidFill>
              <a:schemeClr val="tx1"/>
            </a:solidFill>
            <a:latin typeface="+mn-lt"/>
          </a:endParaRPr>
        </a:p>
      </dgm:t>
    </dgm:pt>
    <dgm:pt modelId="{AEBBFACB-074E-49CC-82D3-A438EE90E1A0}" type="parTrans" cxnId="{486D4FDB-4F94-4ABD-925D-66B7F2C43A0A}">
      <dgm:prSet/>
      <dgm:spPr/>
      <dgm:t>
        <a:bodyPr/>
        <a:lstStyle/>
        <a:p>
          <a:endParaRPr lang="en-US"/>
        </a:p>
      </dgm:t>
    </dgm:pt>
    <dgm:pt modelId="{71339993-67EF-4061-8640-B4CAC81C59CF}" type="sibTrans" cxnId="{486D4FDB-4F94-4ABD-925D-66B7F2C43A0A}">
      <dgm:prSet/>
      <dgm:spPr>
        <a:solidFill>
          <a:srgbClr val="65A050"/>
        </a:solidFill>
        <a:ln>
          <a:solidFill>
            <a:srgbClr val="65A050"/>
          </a:solidFill>
        </a:ln>
      </dgm:spPr>
      <dgm:t>
        <a:bodyPr/>
        <a:lstStyle/>
        <a:p>
          <a:endParaRPr lang="en-US"/>
        </a:p>
      </dgm:t>
    </dgm:pt>
    <dgm:pt modelId="{395336B0-EDD5-4673-9B80-BE413AC7E067}">
      <dgm:prSet/>
      <dgm:spPr/>
      <dgm:t>
        <a:bodyPr/>
        <a:lstStyle/>
        <a:p>
          <a:r>
            <a:rPr lang="en-US" dirty="0" smtClean="0"/>
            <a:t>AB 901 widens the reporting requirements to require reporting on the flow of 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recyclable/compostable materials by material type</a:t>
          </a:r>
          <a:r>
            <a:rPr lang="en-US" dirty="0" smtClean="0"/>
            <a:t> by recyclers and composters, as well as exporters, transporters, brokers, and food waste self-haulers (under AB 1103).</a:t>
          </a:r>
          <a:endParaRPr lang="en-US" dirty="0" smtClean="0"/>
        </a:p>
      </dgm:t>
    </dgm:pt>
    <dgm:pt modelId="{B956C21D-E64F-4CE1-82CD-D17DD7F1BE20}" type="parTrans" cxnId="{21B2C099-4B62-4889-AAE9-0D3A93E509E8}">
      <dgm:prSet/>
      <dgm:spPr/>
      <dgm:t>
        <a:bodyPr/>
        <a:lstStyle/>
        <a:p>
          <a:endParaRPr lang="en-US"/>
        </a:p>
      </dgm:t>
    </dgm:pt>
    <dgm:pt modelId="{C7412C5D-6D8F-4C68-A652-7761B2000D52}" type="sibTrans" cxnId="{21B2C099-4B62-4889-AAE9-0D3A93E509E8}">
      <dgm:prSet/>
      <dgm:spPr/>
      <dgm:t>
        <a:bodyPr/>
        <a:lstStyle/>
        <a:p>
          <a:endParaRPr lang="en-US"/>
        </a:p>
      </dgm:t>
    </dgm:pt>
    <dgm:pt modelId="{C4CB1715-2501-4DE5-ADE8-A4BCB56743DE}">
      <dgm:prSet/>
      <dgm:spPr/>
      <dgm:t>
        <a:bodyPr/>
        <a:lstStyle/>
        <a:p>
          <a:r>
            <a:rPr lang="en-US" dirty="0" smtClean="0"/>
            <a:t>AB 901 provides for </a:t>
          </a:r>
          <a:r>
            <a:rPr lang="en-US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enforcement</a:t>
          </a:r>
          <a:r>
            <a:rPr lang="en-US" dirty="0" smtClean="0"/>
            <a:t> by the Department for late reporting and </a:t>
          </a:r>
          <a:r>
            <a:rPr lang="en-US" dirty="0" err="1" smtClean="0"/>
            <a:t>mis</a:t>
          </a:r>
          <a:r>
            <a:rPr lang="en-US" dirty="0" smtClean="0"/>
            <a:t>-reporting data.</a:t>
          </a:r>
          <a:endParaRPr lang="en-US" dirty="0" smtClean="0"/>
        </a:p>
      </dgm:t>
    </dgm:pt>
    <dgm:pt modelId="{76BECCC5-E57C-4508-ACC3-E9436A7A2930}" type="parTrans" cxnId="{70171821-FC9C-4F0E-B936-631659BDA09D}">
      <dgm:prSet/>
      <dgm:spPr/>
      <dgm:t>
        <a:bodyPr/>
        <a:lstStyle/>
        <a:p>
          <a:endParaRPr lang="en-US"/>
        </a:p>
      </dgm:t>
    </dgm:pt>
    <dgm:pt modelId="{305945A6-260A-46DC-A681-E696107A23C3}" type="sibTrans" cxnId="{70171821-FC9C-4F0E-B936-631659BDA09D}">
      <dgm:prSet/>
      <dgm:spPr/>
      <dgm:t>
        <a:bodyPr/>
        <a:lstStyle/>
        <a:p>
          <a:endParaRPr lang="en-US"/>
        </a:p>
      </dgm:t>
    </dgm:pt>
    <dgm:pt modelId="{D33CE452-4B44-4A13-9634-5677EA051265}">
      <dgm:prSet/>
      <dgm:spPr/>
      <dgm:t>
        <a:bodyPr/>
        <a:lstStyle/>
        <a:p>
          <a:r>
            <a:rPr lang="en-US" dirty="0" smtClean="0"/>
            <a:t>Expanded reporting requirements will enable the state to perform much more detailed analyses of both waste and recycling flows, enabling better evidence-based policy-making by the Department</a:t>
          </a:r>
          <a:endParaRPr lang="en-US" dirty="0"/>
        </a:p>
      </dgm:t>
    </dgm:pt>
    <dgm:pt modelId="{0538B217-6D33-402E-86AB-AC8257EE751F}" type="parTrans" cxnId="{82245AC1-B7EC-4B3D-9884-ECFF4FA7B2E5}">
      <dgm:prSet/>
      <dgm:spPr/>
      <dgm:t>
        <a:bodyPr/>
        <a:lstStyle/>
        <a:p>
          <a:endParaRPr lang="en-US"/>
        </a:p>
      </dgm:t>
    </dgm:pt>
    <dgm:pt modelId="{D553495B-CABF-4BE7-86A4-094C8E93D3BB}" type="sibTrans" cxnId="{82245AC1-B7EC-4B3D-9884-ECFF4FA7B2E5}">
      <dgm:prSet/>
      <dgm:spPr/>
      <dgm:t>
        <a:bodyPr/>
        <a:lstStyle/>
        <a:p>
          <a:endParaRPr lang="en-US"/>
        </a:p>
      </dgm:t>
    </dgm:pt>
    <dgm:pt modelId="{AA81A870-1634-44B5-BD2F-406E1C518326}" type="pres">
      <dgm:prSet presAssocID="{6A3A1BD1-8D1A-4650-9757-BE5CE925ADE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4AD6ACE-B510-47C8-A00A-E1853EDE4C00}" type="pres">
      <dgm:prSet presAssocID="{6A3A1BD1-8D1A-4650-9757-BE5CE925ADE5}" presName="Name1" presStyleCnt="0"/>
      <dgm:spPr/>
    </dgm:pt>
    <dgm:pt modelId="{530E84C3-D426-4E67-84DF-776A886F431C}" type="pres">
      <dgm:prSet presAssocID="{6A3A1BD1-8D1A-4650-9757-BE5CE925ADE5}" presName="cycle" presStyleCnt="0"/>
      <dgm:spPr/>
    </dgm:pt>
    <dgm:pt modelId="{29B161D7-0EBB-421C-BE0D-7197DA20C2A7}" type="pres">
      <dgm:prSet presAssocID="{6A3A1BD1-8D1A-4650-9757-BE5CE925ADE5}" presName="srcNode" presStyleLbl="node1" presStyleIdx="0" presStyleCnt="4"/>
      <dgm:spPr/>
    </dgm:pt>
    <dgm:pt modelId="{A73EB44A-EB63-4440-8974-D9C7E6EFC5CB}" type="pres">
      <dgm:prSet presAssocID="{6A3A1BD1-8D1A-4650-9757-BE5CE925ADE5}" presName="conn" presStyleLbl="parChTrans1D2" presStyleIdx="0" presStyleCnt="1"/>
      <dgm:spPr/>
      <dgm:t>
        <a:bodyPr/>
        <a:lstStyle/>
        <a:p>
          <a:endParaRPr lang="en-US"/>
        </a:p>
      </dgm:t>
    </dgm:pt>
    <dgm:pt modelId="{83BE61C0-1249-4C3D-9CE0-35FE9437C4C2}" type="pres">
      <dgm:prSet presAssocID="{6A3A1BD1-8D1A-4650-9757-BE5CE925ADE5}" presName="extraNode" presStyleLbl="node1" presStyleIdx="0" presStyleCnt="4"/>
      <dgm:spPr/>
    </dgm:pt>
    <dgm:pt modelId="{6F394548-1DC8-4110-A04A-D5E996AF6649}" type="pres">
      <dgm:prSet presAssocID="{6A3A1BD1-8D1A-4650-9757-BE5CE925ADE5}" presName="dstNode" presStyleLbl="node1" presStyleIdx="0" presStyleCnt="4"/>
      <dgm:spPr/>
    </dgm:pt>
    <dgm:pt modelId="{32C34053-8714-4D52-AD19-07BA080AF929}" type="pres">
      <dgm:prSet presAssocID="{462CEC68-3514-4CC1-8AF6-CC5882B1AEDD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5F64E-B62F-41E9-856F-94C89296580D}" type="pres">
      <dgm:prSet presAssocID="{462CEC68-3514-4CC1-8AF6-CC5882B1AEDD}" presName="accent_1" presStyleCnt="0"/>
      <dgm:spPr/>
    </dgm:pt>
    <dgm:pt modelId="{A6FC3AB4-0487-4552-AE99-1E7B89A3B778}" type="pres">
      <dgm:prSet presAssocID="{462CEC68-3514-4CC1-8AF6-CC5882B1AEDD}" presName="accentRepeatNode" presStyleLbl="solidFgAcc1" presStyleIdx="0" presStyleCnt="4"/>
      <dgm:spPr>
        <a:ln>
          <a:solidFill>
            <a:srgbClr val="C6B18D"/>
          </a:solidFill>
        </a:ln>
      </dgm:spPr>
    </dgm:pt>
    <dgm:pt modelId="{A6F23C41-C914-4020-A3C6-3C2F2148BC34}" type="pres">
      <dgm:prSet presAssocID="{395336B0-EDD5-4673-9B80-BE413AC7E067}" presName="text_2" presStyleLbl="node1" presStyleIdx="1" presStyleCnt="4">
        <dgm:presLayoutVars>
          <dgm:bulletEnabled val="1"/>
        </dgm:presLayoutVars>
      </dgm:prSet>
      <dgm:spPr/>
    </dgm:pt>
    <dgm:pt modelId="{2060FA34-A230-40C0-A2C3-8274CE3998D0}" type="pres">
      <dgm:prSet presAssocID="{395336B0-EDD5-4673-9B80-BE413AC7E067}" presName="accent_2" presStyleCnt="0"/>
      <dgm:spPr/>
    </dgm:pt>
    <dgm:pt modelId="{F0773A8A-E3D0-4408-B101-2CFE0198E824}" type="pres">
      <dgm:prSet presAssocID="{395336B0-EDD5-4673-9B80-BE413AC7E067}" presName="accentRepeatNode" presStyleLbl="solidFgAcc1" presStyleIdx="1" presStyleCnt="4"/>
      <dgm:spPr/>
    </dgm:pt>
    <dgm:pt modelId="{7462FE23-E538-406E-9A34-E667B7CBB661}" type="pres">
      <dgm:prSet presAssocID="{C4CB1715-2501-4DE5-ADE8-A4BCB56743DE}" presName="text_3" presStyleLbl="node1" presStyleIdx="2" presStyleCnt="4">
        <dgm:presLayoutVars>
          <dgm:bulletEnabled val="1"/>
        </dgm:presLayoutVars>
      </dgm:prSet>
      <dgm:spPr/>
    </dgm:pt>
    <dgm:pt modelId="{ECAE1508-5D29-4210-B6C5-7EFB62D033AC}" type="pres">
      <dgm:prSet presAssocID="{C4CB1715-2501-4DE5-ADE8-A4BCB56743DE}" presName="accent_3" presStyleCnt="0"/>
      <dgm:spPr/>
    </dgm:pt>
    <dgm:pt modelId="{86ADF438-7F60-4A6B-B265-F98F8CB981DC}" type="pres">
      <dgm:prSet presAssocID="{C4CB1715-2501-4DE5-ADE8-A4BCB56743DE}" presName="accentRepeatNode" presStyleLbl="solidFgAcc1" presStyleIdx="2" presStyleCnt="4"/>
      <dgm:spPr/>
    </dgm:pt>
    <dgm:pt modelId="{5682EBC2-3A14-46AB-BCA0-7AADD1F2216F}" type="pres">
      <dgm:prSet presAssocID="{D33CE452-4B44-4A13-9634-5677EA051265}" presName="text_4" presStyleLbl="node1" presStyleIdx="3" presStyleCnt="4">
        <dgm:presLayoutVars>
          <dgm:bulletEnabled val="1"/>
        </dgm:presLayoutVars>
      </dgm:prSet>
      <dgm:spPr/>
    </dgm:pt>
    <dgm:pt modelId="{3EEA0D4D-E406-4911-9F45-12806722F7E7}" type="pres">
      <dgm:prSet presAssocID="{D33CE452-4B44-4A13-9634-5677EA051265}" presName="accent_4" presStyleCnt="0"/>
      <dgm:spPr/>
    </dgm:pt>
    <dgm:pt modelId="{DC20E1CA-F0A4-4A39-A9F4-661102AE90DD}" type="pres">
      <dgm:prSet presAssocID="{D33CE452-4B44-4A13-9634-5677EA051265}" presName="accentRepeatNode" presStyleLbl="solidFgAcc1" presStyleIdx="3" presStyleCnt="4"/>
      <dgm:spPr/>
    </dgm:pt>
  </dgm:ptLst>
  <dgm:cxnLst>
    <dgm:cxn modelId="{21B2C099-4B62-4889-AAE9-0D3A93E509E8}" srcId="{6A3A1BD1-8D1A-4650-9757-BE5CE925ADE5}" destId="{395336B0-EDD5-4673-9B80-BE413AC7E067}" srcOrd="1" destOrd="0" parTransId="{B956C21D-E64F-4CE1-82CD-D17DD7F1BE20}" sibTransId="{C7412C5D-6D8F-4C68-A652-7761B2000D52}"/>
    <dgm:cxn modelId="{486D4FDB-4F94-4ABD-925D-66B7F2C43A0A}" srcId="{6A3A1BD1-8D1A-4650-9757-BE5CE925ADE5}" destId="{462CEC68-3514-4CC1-8AF6-CC5882B1AEDD}" srcOrd="0" destOrd="0" parTransId="{AEBBFACB-074E-49CC-82D3-A438EE90E1A0}" sibTransId="{71339993-67EF-4061-8640-B4CAC81C59CF}"/>
    <dgm:cxn modelId="{6137FD29-8F32-4F69-9D01-FFFA98BC409A}" type="presOf" srcId="{395336B0-EDD5-4673-9B80-BE413AC7E067}" destId="{A6F23C41-C914-4020-A3C6-3C2F2148BC34}" srcOrd="0" destOrd="0" presId="urn:microsoft.com/office/officeart/2008/layout/VerticalCurvedList"/>
    <dgm:cxn modelId="{A9CE8D30-B28A-43C9-A6CC-641BB82865F3}" type="presOf" srcId="{462CEC68-3514-4CC1-8AF6-CC5882B1AEDD}" destId="{32C34053-8714-4D52-AD19-07BA080AF929}" srcOrd="0" destOrd="0" presId="urn:microsoft.com/office/officeart/2008/layout/VerticalCurvedList"/>
    <dgm:cxn modelId="{CB4EC835-6618-4CAB-852A-9A904DC7838B}" type="presOf" srcId="{D33CE452-4B44-4A13-9634-5677EA051265}" destId="{5682EBC2-3A14-46AB-BCA0-7AADD1F2216F}" srcOrd="0" destOrd="0" presId="urn:microsoft.com/office/officeart/2008/layout/VerticalCurvedList"/>
    <dgm:cxn modelId="{82245AC1-B7EC-4B3D-9884-ECFF4FA7B2E5}" srcId="{6A3A1BD1-8D1A-4650-9757-BE5CE925ADE5}" destId="{D33CE452-4B44-4A13-9634-5677EA051265}" srcOrd="3" destOrd="0" parTransId="{0538B217-6D33-402E-86AB-AC8257EE751F}" sibTransId="{D553495B-CABF-4BE7-86A4-094C8E93D3BB}"/>
    <dgm:cxn modelId="{0FBFEFA1-72BA-4FB7-9423-13C1104E6789}" type="presOf" srcId="{C4CB1715-2501-4DE5-ADE8-A4BCB56743DE}" destId="{7462FE23-E538-406E-9A34-E667B7CBB661}" srcOrd="0" destOrd="0" presId="urn:microsoft.com/office/officeart/2008/layout/VerticalCurvedList"/>
    <dgm:cxn modelId="{40C54410-B883-44E8-A7C4-AD595FBE88EF}" type="presOf" srcId="{71339993-67EF-4061-8640-B4CAC81C59CF}" destId="{A73EB44A-EB63-4440-8974-D9C7E6EFC5CB}" srcOrd="0" destOrd="0" presId="urn:microsoft.com/office/officeart/2008/layout/VerticalCurvedList"/>
    <dgm:cxn modelId="{173D02E8-0DFF-41F6-8520-11C6A6D1F636}" type="presOf" srcId="{6A3A1BD1-8D1A-4650-9757-BE5CE925ADE5}" destId="{AA81A870-1634-44B5-BD2F-406E1C518326}" srcOrd="0" destOrd="0" presId="urn:microsoft.com/office/officeart/2008/layout/VerticalCurvedList"/>
    <dgm:cxn modelId="{70171821-FC9C-4F0E-B936-631659BDA09D}" srcId="{6A3A1BD1-8D1A-4650-9757-BE5CE925ADE5}" destId="{C4CB1715-2501-4DE5-ADE8-A4BCB56743DE}" srcOrd="2" destOrd="0" parTransId="{76BECCC5-E57C-4508-ACC3-E9436A7A2930}" sibTransId="{305945A6-260A-46DC-A681-E696107A23C3}"/>
    <dgm:cxn modelId="{A028FF81-CFB2-4E13-A91C-C82329BD7918}" type="presParOf" srcId="{AA81A870-1634-44B5-BD2F-406E1C518326}" destId="{D4AD6ACE-B510-47C8-A00A-E1853EDE4C00}" srcOrd="0" destOrd="0" presId="urn:microsoft.com/office/officeart/2008/layout/VerticalCurvedList"/>
    <dgm:cxn modelId="{8266AE33-B4F8-4565-A63E-C6FC1C19A887}" type="presParOf" srcId="{D4AD6ACE-B510-47C8-A00A-E1853EDE4C00}" destId="{530E84C3-D426-4E67-84DF-776A886F431C}" srcOrd="0" destOrd="0" presId="urn:microsoft.com/office/officeart/2008/layout/VerticalCurvedList"/>
    <dgm:cxn modelId="{3FC8F26D-1CCF-427D-9501-456756F515F7}" type="presParOf" srcId="{530E84C3-D426-4E67-84DF-776A886F431C}" destId="{29B161D7-0EBB-421C-BE0D-7197DA20C2A7}" srcOrd="0" destOrd="0" presId="urn:microsoft.com/office/officeart/2008/layout/VerticalCurvedList"/>
    <dgm:cxn modelId="{90BAE6CB-487D-4AD4-9A04-181FC011996B}" type="presParOf" srcId="{530E84C3-D426-4E67-84DF-776A886F431C}" destId="{A73EB44A-EB63-4440-8974-D9C7E6EFC5CB}" srcOrd="1" destOrd="0" presId="urn:microsoft.com/office/officeart/2008/layout/VerticalCurvedList"/>
    <dgm:cxn modelId="{A98D4DA7-9DA9-4873-89FC-7C0205F6FA1B}" type="presParOf" srcId="{530E84C3-D426-4E67-84DF-776A886F431C}" destId="{83BE61C0-1249-4C3D-9CE0-35FE9437C4C2}" srcOrd="2" destOrd="0" presId="urn:microsoft.com/office/officeart/2008/layout/VerticalCurvedList"/>
    <dgm:cxn modelId="{46328BA7-DE43-4469-97DF-53620148E3DD}" type="presParOf" srcId="{530E84C3-D426-4E67-84DF-776A886F431C}" destId="{6F394548-1DC8-4110-A04A-D5E996AF6649}" srcOrd="3" destOrd="0" presId="urn:microsoft.com/office/officeart/2008/layout/VerticalCurvedList"/>
    <dgm:cxn modelId="{852A574E-948D-4F64-A4C5-47EBFC4F858F}" type="presParOf" srcId="{D4AD6ACE-B510-47C8-A00A-E1853EDE4C00}" destId="{32C34053-8714-4D52-AD19-07BA080AF929}" srcOrd="1" destOrd="0" presId="urn:microsoft.com/office/officeart/2008/layout/VerticalCurvedList"/>
    <dgm:cxn modelId="{E792BBFC-20DC-44B4-87EA-AF702A69D115}" type="presParOf" srcId="{D4AD6ACE-B510-47C8-A00A-E1853EDE4C00}" destId="{7EB5F64E-B62F-41E9-856F-94C89296580D}" srcOrd="2" destOrd="0" presId="urn:microsoft.com/office/officeart/2008/layout/VerticalCurvedList"/>
    <dgm:cxn modelId="{A3A61C74-E4C4-4F7B-BE9B-6AC1081D62B2}" type="presParOf" srcId="{7EB5F64E-B62F-41E9-856F-94C89296580D}" destId="{A6FC3AB4-0487-4552-AE99-1E7B89A3B778}" srcOrd="0" destOrd="0" presId="urn:microsoft.com/office/officeart/2008/layout/VerticalCurvedList"/>
    <dgm:cxn modelId="{80E1B6A3-0081-48D0-B22A-AC64314A8506}" type="presParOf" srcId="{D4AD6ACE-B510-47C8-A00A-E1853EDE4C00}" destId="{A6F23C41-C914-4020-A3C6-3C2F2148BC34}" srcOrd="3" destOrd="0" presId="urn:microsoft.com/office/officeart/2008/layout/VerticalCurvedList"/>
    <dgm:cxn modelId="{BA06AFD9-46C9-4C80-8A29-74BD9652C728}" type="presParOf" srcId="{D4AD6ACE-B510-47C8-A00A-E1853EDE4C00}" destId="{2060FA34-A230-40C0-A2C3-8274CE3998D0}" srcOrd="4" destOrd="0" presId="urn:microsoft.com/office/officeart/2008/layout/VerticalCurvedList"/>
    <dgm:cxn modelId="{E672080A-D08F-4FDF-8B1D-1655984082E7}" type="presParOf" srcId="{2060FA34-A230-40C0-A2C3-8274CE3998D0}" destId="{F0773A8A-E3D0-4408-B101-2CFE0198E824}" srcOrd="0" destOrd="0" presId="urn:microsoft.com/office/officeart/2008/layout/VerticalCurvedList"/>
    <dgm:cxn modelId="{1872FCA9-F2F2-4978-AD70-1B2564907E38}" type="presParOf" srcId="{D4AD6ACE-B510-47C8-A00A-E1853EDE4C00}" destId="{7462FE23-E538-406E-9A34-E667B7CBB661}" srcOrd="5" destOrd="0" presId="urn:microsoft.com/office/officeart/2008/layout/VerticalCurvedList"/>
    <dgm:cxn modelId="{6850E108-75E4-408E-95EC-6B6C96F67CE9}" type="presParOf" srcId="{D4AD6ACE-B510-47C8-A00A-E1853EDE4C00}" destId="{ECAE1508-5D29-4210-B6C5-7EFB62D033AC}" srcOrd="6" destOrd="0" presId="urn:microsoft.com/office/officeart/2008/layout/VerticalCurvedList"/>
    <dgm:cxn modelId="{1B09DBA3-0F44-4826-991F-24F2756D6E75}" type="presParOf" srcId="{ECAE1508-5D29-4210-B6C5-7EFB62D033AC}" destId="{86ADF438-7F60-4A6B-B265-F98F8CB981DC}" srcOrd="0" destOrd="0" presId="urn:microsoft.com/office/officeart/2008/layout/VerticalCurvedList"/>
    <dgm:cxn modelId="{9F546733-0EF3-42B1-80F0-ABFEA3A2F717}" type="presParOf" srcId="{D4AD6ACE-B510-47C8-A00A-E1853EDE4C00}" destId="{5682EBC2-3A14-46AB-BCA0-7AADD1F2216F}" srcOrd="7" destOrd="0" presId="urn:microsoft.com/office/officeart/2008/layout/VerticalCurvedList"/>
    <dgm:cxn modelId="{6E8423F5-336C-4FB1-B38D-517F2F76B2FB}" type="presParOf" srcId="{D4AD6ACE-B510-47C8-A00A-E1853EDE4C00}" destId="{3EEA0D4D-E406-4911-9F45-12806722F7E7}" srcOrd="8" destOrd="0" presId="urn:microsoft.com/office/officeart/2008/layout/VerticalCurvedList"/>
    <dgm:cxn modelId="{140C5012-ED3C-48A6-9914-EF9703265403}" type="presParOf" srcId="{3EEA0D4D-E406-4911-9F45-12806722F7E7}" destId="{DC20E1CA-F0A4-4A39-A9F4-661102AE90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77CC45-8150-4D4B-B169-AD5AB648B4B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17930D-B3DA-4F42-AFA4-D4B62F34187D}">
      <dgm:prSet phldrT="[Text]" custT="1"/>
      <dgm:spPr>
        <a:solidFill>
          <a:srgbClr val="C6B18D"/>
        </a:solidFill>
      </dgm:spPr>
      <dgm:t>
        <a:bodyPr/>
        <a:lstStyle/>
        <a:p>
          <a:r>
            <a:rPr lang="en-US" sz="1800" dirty="0" smtClean="0"/>
            <a:t>Late 2018 – Submit rulemaking package to Office of Administrative Law for adoption in the California Code of Regulations</a:t>
          </a:r>
          <a:endParaRPr lang="en-US" sz="1800" dirty="0">
            <a:solidFill>
              <a:schemeClr val="tx1"/>
            </a:solidFill>
          </a:endParaRPr>
        </a:p>
      </dgm:t>
    </dgm:pt>
    <dgm:pt modelId="{69320D65-B73B-45C6-860B-2FF75A3AB734}" type="parTrans" cxnId="{D2FDA9FE-A040-4211-B6A2-D6B02E8D6DAF}">
      <dgm:prSet/>
      <dgm:spPr/>
      <dgm:t>
        <a:bodyPr/>
        <a:lstStyle/>
        <a:p>
          <a:endParaRPr lang="en-US" sz="6000"/>
        </a:p>
      </dgm:t>
    </dgm:pt>
    <dgm:pt modelId="{84B07509-B5E5-4E18-A079-7299A64694BA}" type="sibTrans" cxnId="{D2FDA9FE-A040-4211-B6A2-D6B02E8D6DAF}">
      <dgm:prSet/>
      <dgm:spPr>
        <a:solidFill>
          <a:srgbClr val="355232"/>
        </a:solidFill>
        <a:ln>
          <a:solidFill>
            <a:srgbClr val="355232"/>
          </a:solidFill>
        </a:ln>
      </dgm:spPr>
      <dgm:t>
        <a:bodyPr/>
        <a:lstStyle/>
        <a:p>
          <a:endParaRPr lang="en-US" sz="6000"/>
        </a:p>
      </dgm:t>
    </dgm:pt>
    <dgm:pt modelId="{5D54525E-4D74-43D6-A235-817DC1D76EE1}">
      <dgm:prSet custT="1"/>
      <dgm:spPr/>
      <dgm:t>
        <a:bodyPr/>
        <a:lstStyle/>
        <a:p>
          <a:r>
            <a:rPr lang="en-US" sz="1800" smtClean="0"/>
            <a:t>Early-Mid 2019 – Training and outreach component</a:t>
          </a:r>
          <a:endParaRPr lang="en-US" sz="1800" dirty="0" smtClean="0"/>
        </a:p>
      </dgm:t>
    </dgm:pt>
    <dgm:pt modelId="{E7532D00-28A7-481D-BF6D-CBC88E101E76}" type="parTrans" cxnId="{F20441EC-AF66-408A-8760-1C786AA4FA01}">
      <dgm:prSet/>
      <dgm:spPr/>
      <dgm:t>
        <a:bodyPr/>
        <a:lstStyle/>
        <a:p>
          <a:endParaRPr lang="en-US" sz="6000"/>
        </a:p>
      </dgm:t>
    </dgm:pt>
    <dgm:pt modelId="{D57414C3-77F5-4254-A954-45FE4564A5CA}" type="sibTrans" cxnId="{F20441EC-AF66-408A-8760-1C786AA4FA01}">
      <dgm:prSet/>
      <dgm:spPr/>
      <dgm:t>
        <a:bodyPr/>
        <a:lstStyle/>
        <a:p>
          <a:endParaRPr lang="en-US" sz="6000"/>
        </a:p>
      </dgm:t>
    </dgm:pt>
    <dgm:pt modelId="{0578AB7F-C630-421D-958F-FB4819D7FA0F}">
      <dgm:prSet custT="1"/>
      <dgm:spPr/>
      <dgm:t>
        <a:bodyPr/>
        <a:lstStyle/>
        <a:p>
          <a:r>
            <a:rPr lang="en-US" sz="1800" smtClean="0"/>
            <a:t>April 1, 2019 – Registration for RDRS system commences</a:t>
          </a:r>
          <a:endParaRPr lang="en-US" sz="1800" dirty="0" smtClean="0"/>
        </a:p>
      </dgm:t>
    </dgm:pt>
    <dgm:pt modelId="{FCFD8126-413D-43A9-A26F-8D96F5C89515}" type="parTrans" cxnId="{BDF1C4D1-441B-4FA0-9E3D-0E018C24C485}">
      <dgm:prSet/>
      <dgm:spPr/>
      <dgm:t>
        <a:bodyPr/>
        <a:lstStyle/>
        <a:p>
          <a:endParaRPr lang="en-US" sz="6000"/>
        </a:p>
      </dgm:t>
    </dgm:pt>
    <dgm:pt modelId="{44B8DE1F-0D28-43B8-8411-F0BB9BFD7A2F}" type="sibTrans" cxnId="{BDF1C4D1-441B-4FA0-9E3D-0E018C24C485}">
      <dgm:prSet/>
      <dgm:spPr/>
      <dgm:t>
        <a:bodyPr/>
        <a:lstStyle/>
        <a:p>
          <a:endParaRPr lang="en-US" sz="6000"/>
        </a:p>
      </dgm:t>
    </dgm:pt>
    <dgm:pt modelId="{6EC6E616-86D3-4400-A414-7FCBCEE6657B}">
      <dgm:prSet custT="1"/>
      <dgm:spPr/>
      <dgm:t>
        <a:bodyPr/>
        <a:lstStyle/>
        <a:p>
          <a:r>
            <a:rPr lang="en-US" sz="1800" b="1" dirty="0" smtClean="0"/>
            <a:t>July 1, 2019 – New reporting requirements go into effect – facilities must begin recording required information for RDRS</a:t>
          </a:r>
          <a:endParaRPr lang="en-US" sz="1800" b="1" dirty="0" smtClean="0"/>
        </a:p>
      </dgm:t>
    </dgm:pt>
    <dgm:pt modelId="{377FC6DF-87A0-4F33-807B-6800FE0C414C}" type="parTrans" cxnId="{0118B6B3-EA48-4EF1-B66C-716499FF1A1D}">
      <dgm:prSet/>
      <dgm:spPr/>
      <dgm:t>
        <a:bodyPr/>
        <a:lstStyle/>
        <a:p>
          <a:endParaRPr lang="en-US" sz="6000"/>
        </a:p>
      </dgm:t>
    </dgm:pt>
    <dgm:pt modelId="{6CC03B4F-4DEA-4D68-A4A0-2B753041FA3D}" type="sibTrans" cxnId="{0118B6B3-EA48-4EF1-B66C-716499FF1A1D}">
      <dgm:prSet/>
      <dgm:spPr/>
      <dgm:t>
        <a:bodyPr/>
        <a:lstStyle/>
        <a:p>
          <a:endParaRPr lang="en-US" sz="6000"/>
        </a:p>
      </dgm:t>
    </dgm:pt>
    <dgm:pt modelId="{35157A8A-44BE-4E06-A4A4-29FB78806054}">
      <dgm:prSet custT="1"/>
      <dgm:spPr/>
      <dgm:t>
        <a:bodyPr/>
        <a:lstStyle/>
        <a:p>
          <a:r>
            <a:rPr lang="en-US" sz="1800" smtClean="0"/>
            <a:t>July 15, 2019 – Q1 DRS and station notification data due to CalRecycle from counties and regional agencies</a:t>
          </a:r>
          <a:endParaRPr lang="en-US" sz="1800" dirty="0" smtClean="0"/>
        </a:p>
      </dgm:t>
    </dgm:pt>
    <dgm:pt modelId="{16441037-5188-4E91-8AE8-623577C75648}" type="parTrans" cxnId="{CBC6D956-25BA-4A86-82F3-E2DDA220140D}">
      <dgm:prSet/>
      <dgm:spPr/>
      <dgm:t>
        <a:bodyPr/>
        <a:lstStyle/>
        <a:p>
          <a:endParaRPr lang="en-US" sz="6000"/>
        </a:p>
      </dgm:t>
    </dgm:pt>
    <dgm:pt modelId="{1F499CD2-7C9B-4FE1-B048-E2FD01C6EB5E}" type="sibTrans" cxnId="{CBC6D956-25BA-4A86-82F3-E2DDA220140D}">
      <dgm:prSet/>
      <dgm:spPr/>
      <dgm:t>
        <a:bodyPr/>
        <a:lstStyle/>
        <a:p>
          <a:endParaRPr lang="en-US" sz="6000"/>
        </a:p>
      </dgm:t>
    </dgm:pt>
    <dgm:pt modelId="{EC23ABD6-0382-4A69-892D-B557892D5843}">
      <dgm:prSet custT="1"/>
      <dgm:spPr/>
      <dgm:t>
        <a:bodyPr/>
        <a:lstStyle/>
        <a:p>
          <a:r>
            <a:rPr lang="en-US" sz="1800" smtClean="0"/>
            <a:t>October 15, 2019 – Q2 DRS and station notification data due to CalRecycle from counties and regional agencies</a:t>
          </a:r>
          <a:endParaRPr lang="en-US" sz="1800" dirty="0" smtClean="0"/>
        </a:p>
      </dgm:t>
    </dgm:pt>
    <dgm:pt modelId="{82AC05A0-8A61-4DE2-9DF5-BCE764E031C6}" type="parTrans" cxnId="{9D414B22-4E06-4AD3-AA87-147FA94DB1A3}">
      <dgm:prSet/>
      <dgm:spPr/>
      <dgm:t>
        <a:bodyPr/>
        <a:lstStyle/>
        <a:p>
          <a:endParaRPr lang="en-US" sz="6000"/>
        </a:p>
      </dgm:t>
    </dgm:pt>
    <dgm:pt modelId="{8D662814-3AC8-4CBA-A4DB-CABE9D6E2CE7}" type="sibTrans" cxnId="{9D414B22-4E06-4AD3-AA87-147FA94DB1A3}">
      <dgm:prSet/>
      <dgm:spPr/>
      <dgm:t>
        <a:bodyPr/>
        <a:lstStyle/>
        <a:p>
          <a:endParaRPr lang="en-US" sz="6000"/>
        </a:p>
      </dgm:t>
    </dgm:pt>
    <dgm:pt modelId="{5DDB2215-3987-4659-8F33-AAC9F9F30380}" type="pres">
      <dgm:prSet presAssocID="{F077CC45-8150-4D4B-B169-AD5AB648B4B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37DDFE9-2B54-4831-BC5C-6F1DD4435A9C}" type="pres">
      <dgm:prSet presAssocID="{F077CC45-8150-4D4B-B169-AD5AB648B4B6}" presName="Name1" presStyleCnt="0"/>
      <dgm:spPr/>
    </dgm:pt>
    <dgm:pt modelId="{E4AD3A04-0557-4408-B13D-150E0B6A0F63}" type="pres">
      <dgm:prSet presAssocID="{F077CC45-8150-4D4B-B169-AD5AB648B4B6}" presName="cycle" presStyleCnt="0"/>
      <dgm:spPr/>
    </dgm:pt>
    <dgm:pt modelId="{D81EFBC9-28CD-4D87-8209-8F52B9DD8C58}" type="pres">
      <dgm:prSet presAssocID="{F077CC45-8150-4D4B-B169-AD5AB648B4B6}" presName="srcNode" presStyleLbl="node1" presStyleIdx="0" presStyleCnt="6"/>
      <dgm:spPr/>
    </dgm:pt>
    <dgm:pt modelId="{551F92EF-5E9B-4A28-BB8D-CBBCBC05FD5F}" type="pres">
      <dgm:prSet presAssocID="{F077CC45-8150-4D4B-B169-AD5AB648B4B6}" presName="conn" presStyleLbl="parChTrans1D2" presStyleIdx="0" presStyleCnt="1"/>
      <dgm:spPr/>
      <dgm:t>
        <a:bodyPr/>
        <a:lstStyle/>
        <a:p>
          <a:endParaRPr lang="en-US"/>
        </a:p>
      </dgm:t>
    </dgm:pt>
    <dgm:pt modelId="{92AE86DE-606A-4FE5-AA06-3D5FF3108056}" type="pres">
      <dgm:prSet presAssocID="{F077CC45-8150-4D4B-B169-AD5AB648B4B6}" presName="extraNode" presStyleLbl="node1" presStyleIdx="0" presStyleCnt="6"/>
      <dgm:spPr/>
    </dgm:pt>
    <dgm:pt modelId="{945835ED-F3BB-49E9-97DB-76A6168991FD}" type="pres">
      <dgm:prSet presAssocID="{F077CC45-8150-4D4B-B169-AD5AB648B4B6}" presName="dstNode" presStyleLbl="node1" presStyleIdx="0" presStyleCnt="6"/>
      <dgm:spPr/>
    </dgm:pt>
    <dgm:pt modelId="{C6D0BA7A-ECAF-4845-B0F3-C276DF57AD66}" type="pres">
      <dgm:prSet presAssocID="{3417930D-B3DA-4F42-AFA4-D4B62F34187D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B6B7E6-5CB3-43B4-A2A8-C285931D9978}" type="pres">
      <dgm:prSet presAssocID="{3417930D-B3DA-4F42-AFA4-D4B62F34187D}" presName="accent_1" presStyleCnt="0"/>
      <dgm:spPr/>
    </dgm:pt>
    <dgm:pt modelId="{1F4DADAA-35E8-4264-8E05-2E46F76BCE23}" type="pres">
      <dgm:prSet presAssocID="{3417930D-B3DA-4F42-AFA4-D4B62F34187D}" presName="accentRepeatNode" presStyleLbl="solidFgAcc1" presStyleIdx="0" presStyleCnt="6"/>
      <dgm:spPr>
        <a:solidFill>
          <a:schemeClr val="bg1"/>
        </a:solidFill>
        <a:ln>
          <a:solidFill>
            <a:srgbClr val="C6B18D"/>
          </a:solidFill>
        </a:ln>
      </dgm:spPr>
    </dgm:pt>
    <dgm:pt modelId="{DB3B45A8-02B1-4C37-8B7C-D698FEE997FC}" type="pres">
      <dgm:prSet presAssocID="{5D54525E-4D74-43D6-A235-817DC1D76EE1}" presName="text_2" presStyleLbl="node1" presStyleIdx="1" presStyleCnt="6">
        <dgm:presLayoutVars>
          <dgm:bulletEnabled val="1"/>
        </dgm:presLayoutVars>
      </dgm:prSet>
      <dgm:spPr/>
    </dgm:pt>
    <dgm:pt modelId="{D3B59DAC-559F-4DD7-A66F-0F6DA24DF1FE}" type="pres">
      <dgm:prSet presAssocID="{5D54525E-4D74-43D6-A235-817DC1D76EE1}" presName="accent_2" presStyleCnt="0"/>
      <dgm:spPr/>
    </dgm:pt>
    <dgm:pt modelId="{D9F67D5F-49F6-4501-B0F5-411A3EBC4EBB}" type="pres">
      <dgm:prSet presAssocID="{5D54525E-4D74-43D6-A235-817DC1D76EE1}" presName="accentRepeatNode" presStyleLbl="solidFgAcc1" presStyleIdx="1" presStyleCnt="6"/>
      <dgm:spPr/>
    </dgm:pt>
    <dgm:pt modelId="{3DDF0CB4-45CC-4564-B572-D89C7C983D3D}" type="pres">
      <dgm:prSet presAssocID="{0578AB7F-C630-421D-958F-FB4819D7FA0F}" presName="text_3" presStyleLbl="node1" presStyleIdx="2" presStyleCnt="6">
        <dgm:presLayoutVars>
          <dgm:bulletEnabled val="1"/>
        </dgm:presLayoutVars>
      </dgm:prSet>
      <dgm:spPr/>
    </dgm:pt>
    <dgm:pt modelId="{F1E32B7C-6AB3-460D-BD05-9B43A139034C}" type="pres">
      <dgm:prSet presAssocID="{0578AB7F-C630-421D-958F-FB4819D7FA0F}" presName="accent_3" presStyleCnt="0"/>
      <dgm:spPr/>
    </dgm:pt>
    <dgm:pt modelId="{17F64CC0-37F6-4247-9DA9-7EF4D7E0F016}" type="pres">
      <dgm:prSet presAssocID="{0578AB7F-C630-421D-958F-FB4819D7FA0F}" presName="accentRepeatNode" presStyleLbl="solidFgAcc1" presStyleIdx="2" presStyleCnt="6"/>
      <dgm:spPr/>
    </dgm:pt>
    <dgm:pt modelId="{981D4E11-0F83-4B3A-B3BE-92AF647405F0}" type="pres">
      <dgm:prSet presAssocID="{6EC6E616-86D3-4400-A414-7FCBCEE6657B}" presName="text_4" presStyleLbl="node1" presStyleIdx="3" presStyleCnt="6">
        <dgm:presLayoutVars>
          <dgm:bulletEnabled val="1"/>
        </dgm:presLayoutVars>
      </dgm:prSet>
      <dgm:spPr/>
    </dgm:pt>
    <dgm:pt modelId="{6B12F960-352F-4012-A560-A51A2CD33029}" type="pres">
      <dgm:prSet presAssocID="{6EC6E616-86D3-4400-A414-7FCBCEE6657B}" presName="accent_4" presStyleCnt="0"/>
      <dgm:spPr/>
    </dgm:pt>
    <dgm:pt modelId="{01AF859A-29DA-4E0E-BF8E-81A899F4F9BA}" type="pres">
      <dgm:prSet presAssocID="{6EC6E616-86D3-4400-A414-7FCBCEE6657B}" presName="accentRepeatNode" presStyleLbl="solidFgAcc1" presStyleIdx="3" presStyleCnt="6"/>
      <dgm:spPr/>
    </dgm:pt>
    <dgm:pt modelId="{0F85D991-9CAA-4D07-8226-E45E47BF06A0}" type="pres">
      <dgm:prSet presAssocID="{35157A8A-44BE-4E06-A4A4-29FB78806054}" presName="text_5" presStyleLbl="node1" presStyleIdx="4" presStyleCnt="6">
        <dgm:presLayoutVars>
          <dgm:bulletEnabled val="1"/>
        </dgm:presLayoutVars>
      </dgm:prSet>
      <dgm:spPr/>
    </dgm:pt>
    <dgm:pt modelId="{30194954-4535-4D55-840B-18C3063AB945}" type="pres">
      <dgm:prSet presAssocID="{35157A8A-44BE-4E06-A4A4-29FB78806054}" presName="accent_5" presStyleCnt="0"/>
      <dgm:spPr/>
    </dgm:pt>
    <dgm:pt modelId="{1FC7CE27-40C9-4597-BE52-97CD808DAB74}" type="pres">
      <dgm:prSet presAssocID="{35157A8A-44BE-4E06-A4A4-29FB78806054}" presName="accentRepeatNode" presStyleLbl="solidFgAcc1" presStyleIdx="4" presStyleCnt="6"/>
      <dgm:spPr/>
    </dgm:pt>
    <dgm:pt modelId="{FA3D9AB2-A705-4AA8-B70F-D0D9E051EE79}" type="pres">
      <dgm:prSet presAssocID="{EC23ABD6-0382-4A69-892D-B557892D5843}" presName="text_6" presStyleLbl="node1" presStyleIdx="5" presStyleCnt="6">
        <dgm:presLayoutVars>
          <dgm:bulletEnabled val="1"/>
        </dgm:presLayoutVars>
      </dgm:prSet>
      <dgm:spPr/>
    </dgm:pt>
    <dgm:pt modelId="{D9FF0A33-DECD-4AA8-A574-9A47F2AE35F5}" type="pres">
      <dgm:prSet presAssocID="{EC23ABD6-0382-4A69-892D-B557892D5843}" presName="accent_6" presStyleCnt="0"/>
      <dgm:spPr/>
    </dgm:pt>
    <dgm:pt modelId="{8B7251FF-26AE-415A-AFB1-4A3839A5A205}" type="pres">
      <dgm:prSet presAssocID="{EC23ABD6-0382-4A69-892D-B557892D5843}" presName="accentRepeatNode" presStyleLbl="solidFgAcc1" presStyleIdx="5" presStyleCnt="6"/>
      <dgm:spPr/>
    </dgm:pt>
  </dgm:ptLst>
  <dgm:cxnLst>
    <dgm:cxn modelId="{E916F9F5-76DD-4AE3-9A7D-C92EEE2C8598}" type="presOf" srcId="{3417930D-B3DA-4F42-AFA4-D4B62F34187D}" destId="{C6D0BA7A-ECAF-4845-B0F3-C276DF57AD66}" srcOrd="0" destOrd="0" presId="urn:microsoft.com/office/officeart/2008/layout/VerticalCurvedList"/>
    <dgm:cxn modelId="{F20441EC-AF66-408A-8760-1C786AA4FA01}" srcId="{F077CC45-8150-4D4B-B169-AD5AB648B4B6}" destId="{5D54525E-4D74-43D6-A235-817DC1D76EE1}" srcOrd="1" destOrd="0" parTransId="{E7532D00-28A7-481D-BF6D-CBC88E101E76}" sibTransId="{D57414C3-77F5-4254-A954-45FE4564A5CA}"/>
    <dgm:cxn modelId="{AD3D0F21-8F7E-452A-90FA-58A7A37E5628}" type="presOf" srcId="{5D54525E-4D74-43D6-A235-817DC1D76EE1}" destId="{DB3B45A8-02B1-4C37-8B7C-D698FEE997FC}" srcOrd="0" destOrd="0" presId="urn:microsoft.com/office/officeart/2008/layout/VerticalCurvedList"/>
    <dgm:cxn modelId="{717AE33D-2D39-4A2B-A888-8BC067BC038A}" type="presOf" srcId="{84B07509-B5E5-4E18-A079-7299A64694BA}" destId="{551F92EF-5E9B-4A28-BB8D-CBBCBC05FD5F}" srcOrd="0" destOrd="0" presId="urn:microsoft.com/office/officeart/2008/layout/VerticalCurvedList"/>
    <dgm:cxn modelId="{D2FDA9FE-A040-4211-B6A2-D6B02E8D6DAF}" srcId="{F077CC45-8150-4D4B-B169-AD5AB648B4B6}" destId="{3417930D-B3DA-4F42-AFA4-D4B62F34187D}" srcOrd="0" destOrd="0" parTransId="{69320D65-B73B-45C6-860B-2FF75A3AB734}" sibTransId="{84B07509-B5E5-4E18-A079-7299A64694BA}"/>
    <dgm:cxn modelId="{A34C2027-6820-4AF8-AF65-F88B9E43CFAD}" type="presOf" srcId="{0578AB7F-C630-421D-958F-FB4819D7FA0F}" destId="{3DDF0CB4-45CC-4564-B572-D89C7C983D3D}" srcOrd="0" destOrd="0" presId="urn:microsoft.com/office/officeart/2008/layout/VerticalCurvedList"/>
    <dgm:cxn modelId="{5768F4E0-A478-452B-99E1-B2863C75B696}" type="presOf" srcId="{6EC6E616-86D3-4400-A414-7FCBCEE6657B}" destId="{981D4E11-0F83-4B3A-B3BE-92AF647405F0}" srcOrd="0" destOrd="0" presId="urn:microsoft.com/office/officeart/2008/layout/VerticalCurvedList"/>
    <dgm:cxn modelId="{CBC6D956-25BA-4A86-82F3-E2DDA220140D}" srcId="{F077CC45-8150-4D4B-B169-AD5AB648B4B6}" destId="{35157A8A-44BE-4E06-A4A4-29FB78806054}" srcOrd="4" destOrd="0" parTransId="{16441037-5188-4E91-8AE8-623577C75648}" sibTransId="{1F499CD2-7C9B-4FE1-B048-E2FD01C6EB5E}"/>
    <dgm:cxn modelId="{BDF1C4D1-441B-4FA0-9E3D-0E018C24C485}" srcId="{F077CC45-8150-4D4B-B169-AD5AB648B4B6}" destId="{0578AB7F-C630-421D-958F-FB4819D7FA0F}" srcOrd="2" destOrd="0" parTransId="{FCFD8126-413D-43A9-A26F-8D96F5C89515}" sibTransId="{44B8DE1F-0D28-43B8-8411-F0BB9BFD7A2F}"/>
    <dgm:cxn modelId="{2632E15D-17BE-4CC8-A655-C722163449C4}" type="presOf" srcId="{35157A8A-44BE-4E06-A4A4-29FB78806054}" destId="{0F85D991-9CAA-4D07-8226-E45E47BF06A0}" srcOrd="0" destOrd="0" presId="urn:microsoft.com/office/officeart/2008/layout/VerticalCurvedList"/>
    <dgm:cxn modelId="{AAB3DCB2-FD7D-4197-825C-2A7C0320CC7C}" type="presOf" srcId="{EC23ABD6-0382-4A69-892D-B557892D5843}" destId="{FA3D9AB2-A705-4AA8-B70F-D0D9E051EE79}" srcOrd="0" destOrd="0" presId="urn:microsoft.com/office/officeart/2008/layout/VerticalCurvedList"/>
    <dgm:cxn modelId="{9D414B22-4E06-4AD3-AA87-147FA94DB1A3}" srcId="{F077CC45-8150-4D4B-B169-AD5AB648B4B6}" destId="{EC23ABD6-0382-4A69-892D-B557892D5843}" srcOrd="5" destOrd="0" parTransId="{82AC05A0-8A61-4DE2-9DF5-BCE764E031C6}" sibTransId="{8D662814-3AC8-4CBA-A4DB-CABE9D6E2CE7}"/>
    <dgm:cxn modelId="{0118B6B3-EA48-4EF1-B66C-716499FF1A1D}" srcId="{F077CC45-8150-4D4B-B169-AD5AB648B4B6}" destId="{6EC6E616-86D3-4400-A414-7FCBCEE6657B}" srcOrd="3" destOrd="0" parTransId="{377FC6DF-87A0-4F33-807B-6800FE0C414C}" sibTransId="{6CC03B4F-4DEA-4D68-A4A0-2B753041FA3D}"/>
    <dgm:cxn modelId="{0E6BD82F-92EB-479F-BC60-51CE319C7515}" type="presOf" srcId="{F077CC45-8150-4D4B-B169-AD5AB648B4B6}" destId="{5DDB2215-3987-4659-8F33-AAC9F9F30380}" srcOrd="0" destOrd="0" presId="urn:microsoft.com/office/officeart/2008/layout/VerticalCurvedList"/>
    <dgm:cxn modelId="{C665C50E-FE35-4B4D-BB39-2D5A199817BD}" type="presParOf" srcId="{5DDB2215-3987-4659-8F33-AAC9F9F30380}" destId="{F37DDFE9-2B54-4831-BC5C-6F1DD4435A9C}" srcOrd="0" destOrd="0" presId="urn:microsoft.com/office/officeart/2008/layout/VerticalCurvedList"/>
    <dgm:cxn modelId="{67F41FDD-38A3-413C-9AB8-8124DECB3CF7}" type="presParOf" srcId="{F37DDFE9-2B54-4831-BC5C-6F1DD4435A9C}" destId="{E4AD3A04-0557-4408-B13D-150E0B6A0F63}" srcOrd="0" destOrd="0" presId="urn:microsoft.com/office/officeart/2008/layout/VerticalCurvedList"/>
    <dgm:cxn modelId="{7162BF51-2676-49D7-B9BB-02C64D2CF175}" type="presParOf" srcId="{E4AD3A04-0557-4408-B13D-150E0B6A0F63}" destId="{D81EFBC9-28CD-4D87-8209-8F52B9DD8C58}" srcOrd="0" destOrd="0" presId="urn:microsoft.com/office/officeart/2008/layout/VerticalCurvedList"/>
    <dgm:cxn modelId="{AFCC4DBA-7A69-4C95-B17E-C59508E18E7E}" type="presParOf" srcId="{E4AD3A04-0557-4408-B13D-150E0B6A0F63}" destId="{551F92EF-5E9B-4A28-BB8D-CBBCBC05FD5F}" srcOrd="1" destOrd="0" presId="urn:microsoft.com/office/officeart/2008/layout/VerticalCurvedList"/>
    <dgm:cxn modelId="{944ECD1A-8BA3-44A1-B123-121EFD4FCA3B}" type="presParOf" srcId="{E4AD3A04-0557-4408-B13D-150E0B6A0F63}" destId="{92AE86DE-606A-4FE5-AA06-3D5FF3108056}" srcOrd="2" destOrd="0" presId="urn:microsoft.com/office/officeart/2008/layout/VerticalCurvedList"/>
    <dgm:cxn modelId="{92C5C42C-D9D4-4852-BDAC-37AED9BBABF8}" type="presParOf" srcId="{E4AD3A04-0557-4408-B13D-150E0B6A0F63}" destId="{945835ED-F3BB-49E9-97DB-76A6168991FD}" srcOrd="3" destOrd="0" presId="urn:microsoft.com/office/officeart/2008/layout/VerticalCurvedList"/>
    <dgm:cxn modelId="{36F21578-D578-4822-A369-151AF4A2BDB8}" type="presParOf" srcId="{F37DDFE9-2B54-4831-BC5C-6F1DD4435A9C}" destId="{C6D0BA7A-ECAF-4845-B0F3-C276DF57AD66}" srcOrd="1" destOrd="0" presId="urn:microsoft.com/office/officeart/2008/layout/VerticalCurvedList"/>
    <dgm:cxn modelId="{9A396DA5-70DF-4C53-9D6D-706FF4BF0E94}" type="presParOf" srcId="{F37DDFE9-2B54-4831-BC5C-6F1DD4435A9C}" destId="{39B6B7E6-5CB3-43B4-A2A8-C285931D9978}" srcOrd="2" destOrd="0" presId="urn:microsoft.com/office/officeart/2008/layout/VerticalCurvedList"/>
    <dgm:cxn modelId="{E8A0A77F-7759-4238-97D0-27C2E2738F44}" type="presParOf" srcId="{39B6B7E6-5CB3-43B4-A2A8-C285931D9978}" destId="{1F4DADAA-35E8-4264-8E05-2E46F76BCE23}" srcOrd="0" destOrd="0" presId="urn:microsoft.com/office/officeart/2008/layout/VerticalCurvedList"/>
    <dgm:cxn modelId="{C72E5CBE-18B9-4198-8DBC-3BD67975B834}" type="presParOf" srcId="{F37DDFE9-2B54-4831-BC5C-6F1DD4435A9C}" destId="{DB3B45A8-02B1-4C37-8B7C-D698FEE997FC}" srcOrd="3" destOrd="0" presId="urn:microsoft.com/office/officeart/2008/layout/VerticalCurvedList"/>
    <dgm:cxn modelId="{9A1A8F4C-7AE2-4DD7-9157-FC517EDC2E41}" type="presParOf" srcId="{F37DDFE9-2B54-4831-BC5C-6F1DD4435A9C}" destId="{D3B59DAC-559F-4DD7-A66F-0F6DA24DF1FE}" srcOrd="4" destOrd="0" presId="urn:microsoft.com/office/officeart/2008/layout/VerticalCurvedList"/>
    <dgm:cxn modelId="{4ECC048E-451C-46F4-9CB9-1154EC8D30E2}" type="presParOf" srcId="{D3B59DAC-559F-4DD7-A66F-0F6DA24DF1FE}" destId="{D9F67D5F-49F6-4501-B0F5-411A3EBC4EBB}" srcOrd="0" destOrd="0" presId="urn:microsoft.com/office/officeart/2008/layout/VerticalCurvedList"/>
    <dgm:cxn modelId="{21C95E2A-C87F-4E02-92A6-7200EE8BDB5C}" type="presParOf" srcId="{F37DDFE9-2B54-4831-BC5C-6F1DD4435A9C}" destId="{3DDF0CB4-45CC-4564-B572-D89C7C983D3D}" srcOrd="5" destOrd="0" presId="urn:microsoft.com/office/officeart/2008/layout/VerticalCurvedList"/>
    <dgm:cxn modelId="{17A73842-2BEE-40A3-BF40-4E2AFB78D307}" type="presParOf" srcId="{F37DDFE9-2B54-4831-BC5C-6F1DD4435A9C}" destId="{F1E32B7C-6AB3-460D-BD05-9B43A139034C}" srcOrd="6" destOrd="0" presId="urn:microsoft.com/office/officeart/2008/layout/VerticalCurvedList"/>
    <dgm:cxn modelId="{7A728840-9E32-425B-A348-DC4F5FC07047}" type="presParOf" srcId="{F1E32B7C-6AB3-460D-BD05-9B43A139034C}" destId="{17F64CC0-37F6-4247-9DA9-7EF4D7E0F016}" srcOrd="0" destOrd="0" presId="urn:microsoft.com/office/officeart/2008/layout/VerticalCurvedList"/>
    <dgm:cxn modelId="{BA3D454D-5778-4F23-80B4-1482E50B8C9C}" type="presParOf" srcId="{F37DDFE9-2B54-4831-BC5C-6F1DD4435A9C}" destId="{981D4E11-0F83-4B3A-B3BE-92AF647405F0}" srcOrd="7" destOrd="0" presId="urn:microsoft.com/office/officeart/2008/layout/VerticalCurvedList"/>
    <dgm:cxn modelId="{6A875FED-C114-4440-8C93-9DAA291D68F8}" type="presParOf" srcId="{F37DDFE9-2B54-4831-BC5C-6F1DD4435A9C}" destId="{6B12F960-352F-4012-A560-A51A2CD33029}" srcOrd="8" destOrd="0" presId="urn:microsoft.com/office/officeart/2008/layout/VerticalCurvedList"/>
    <dgm:cxn modelId="{01F7DAA9-F204-449C-9869-641626C91816}" type="presParOf" srcId="{6B12F960-352F-4012-A560-A51A2CD33029}" destId="{01AF859A-29DA-4E0E-BF8E-81A899F4F9BA}" srcOrd="0" destOrd="0" presId="urn:microsoft.com/office/officeart/2008/layout/VerticalCurvedList"/>
    <dgm:cxn modelId="{8964527D-B6BB-42AE-B654-F545E0CA9736}" type="presParOf" srcId="{F37DDFE9-2B54-4831-BC5C-6F1DD4435A9C}" destId="{0F85D991-9CAA-4D07-8226-E45E47BF06A0}" srcOrd="9" destOrd="0" presId="urn:microsoft.com/office/officeart/2008/layout/VerticalCurvedList"/>
    <dgm:cxn modelId="{E828B207-C09F-4749-B88E-15FE5D752F13}" type="presParOf" srcId="{F37DDFE9-2B54-4831-BC5C-6F1DD4435A9C}" destId="{30194954-4535-4D55-840B-18C3063AB945}" srcOrd="10" destOrd="0" presId="urn:microsoft.com/office/officeart/2008/layout/VerticalCurvedList"/>
    <dgm:cxn modelId="{81E0078D-37DE-45E9-9595-8A3A562721E9}" type="presParOf" srcId="{30194954-4535-4D55-840B-18C3063AB945}" destId="{1FC7CE27-40C9-4597-BE52-97CD808DAB74}" srcOrd="0" destOrd="0" presId="urn:microsoft.com/office/officeart/2008/layout/VerticalCurvedList"/>
    <dgm:cxn modelId="{97939C0A-6C48-4D32-8FA1-C2938320FEEB}" type="presParOf" srcId="{F37DDFE9-2B54-4831-BC5C-6F1DD4435A9C}" destId="{FA3D9AB2-A705-4AA8-B70F-D0D9E051EE79}" srcOrd="11" destOrd="0" presId="urn:microsoft.com/office/officeart/2008/layout/VerticalCurvedList"/>
    <dgm:cxn modelId="{D31E89CC-C225-4137-8718-5716FEED605A}" type="presParOf" srcId="{F37DDFE9-2B54-4831-BC5C-6F1DD4435A9C}" destId="{D9FF0A33-DECD-4AA8-A574-9A47F2AE35F5}" srcOrd="12" destOrd="0" presId="urn:microsoft.com/office/officeart/2008/layout/VerticalCurvedList"/>
    <dgm:cxn modelId="{FFA8EEAA-090C-494F-A146-599CEF1C9ABE}" type="presParOf" srcId="{D9FF0A33-DECD-4AA8-A574-9A47F2AE35F5}" destId="{8B7251FF-26AE-415A-AFB1-4A3839A5A20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EB44A-EB63-4440-8974-D9C7E6EFC5CB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solidFill>
          <a:srgbClr val="65A050"/>
        </a:solidFill>
        <a:ln w="12700" cap="flat" cmpd="sng" algn="ctr">
          <a:solidFill>
            <a:srgbClr val="65A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C34053-8714-4D52-AD19-07BA080AF929}">
      <dsp:nvSpPr>
        <dsp:cNvPr id="0" name=""/>
        <dsp:cNvSpPr/>
      </dsp:nvSpPr>
      <dsp:spPr>
        <a:xfrm>
          <a:off x="610504" y="416587"/>
          <a:ext cx="7440913" cy="833607"/>
        </a:xfrm>
        <a:prstGeom prst="rect">
          <a:avLst/>
        </a:prstGeom>
        <a:solidFill>
          <a:srgbClr val="C6B18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Currently, only permitted solid waste facilities report to counties and regional agencies the total tons sent to disposal by jurisdiction of origin as well as a few other data points</a:t>
          </a:r>
          <a:endParaRPr lang="en-US" sz="1400" b="1" kern="1200" dirty="0">
            <a:solidFill>
              <a:schemeClr val="tx1"/>
            </a:solidFill>
            <a:latin typeface="+mn-lt"/>
          </a:endParaRPr>
        </a:p>
      </dsp:txBody>
      <dsp:txXfrm>
        <a:off x="610504" y="416587"/>
        <a:ext cx="7440913" cy="833607"/>
      </dsp:txXfrm>
    </dsp:sp>
    <dsp:sp modelId="{A6FC3AB4-0487-4552-AE99-1E7B89A3B778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6B18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F23C41-C914-4020-A3C6-3C2F2148BC34}">
      <dsp:nvSpPr>
        <dsp:cNvPr id="0" name=""/>
        <dsp:cNvSpPr/>
      </dsp:nvSpPr>
      <dsp:spPr>
        <a:xfrm>
          <a:off x="1088431" y="1667215"/>
          <a:ext cx="6962986" cy="833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AB 901 widens the reporting requirements to require reporting on the flow of </a:t>
          </a:r>
          <a:r>
            <a:rPr 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recyclable/compostable materials by material type</a:t>
          </a:r>
          <a:r>
            <a:rPr lang="en-US" sz="1400" kern="1200" dirty="0" smtClean="0"/>
            <a:t> by recyclers and composters, as well as exporters, transporters, brokers, and food waste self-haulers (under AB 1103).</a:t>
          </a:r>
          <a:endParaRPr lang="en-US" sz="1400" kern="1200" dirty="0" smtClean="0"/>
        </a:p>
      </dsp:txBody>
      <dsp:txXfrm>
        <a:off x="1088431" y="1667215"/>
        <a:ext cx="6962986" cy="833607"/>
      </dsp:txXfrm>
    </dsp:sp>
    <dsp:sp modelId="{F0773A8A-E3D0-4408-B101-2CFE0198E824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2FE23-E538-406E-9A34-E667B7CBB661}">
      <dsp:nvSpPr>
        <dsp:cNvPr id="0" name=""/>
        <dsp:cNvSpPr/>
      </dsp:nvSpPr>
      <dsp:spPr>
        <a:xfrm>
          <a:off x="1088431" y="2917843"/>
          <a:ext cx="6962986" cy="833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AB 901 provides for </a:t>
          </a:r>
          <a:r>
            <a:rPr lang="en-US" sz="1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enforcement</a:t>
          </a:r>
          <a:r>
            <a:rPr lang="en-US" sz="1400" kern="1200" dirty="0" smtClean="0"/>
            <a:t> by the Department for late reporting and </a:t>
          </a:r>
          <a:r>
            <a:rPr lang="en-US" sz="1400" kern="1200" dirty="0" err="1" smtClean="0"/>
            <a:t>mis</a:t>
          </a:r>
          <a:r>
            <a:rPr lang="en-US" sz="1400" kern="1200" dirty="0" smtClean="0"/>
            <a:t>-reporting data.</a:t>
          </a:r>
          <a:endParaRPr lang="en-US" sz="1400" kern="1200" dirty="0" smtClean="0"/>
        </a:p>
      </dsp:txBody>
      <dsp:txXfrm>
        <a:off x="1088431" y="2917843"/>
        <a:ext cx="6962986" cy="833607"/>
      </dsp:txXfrm>
    </dsp:sp>
    <dsp:sp modelId="{86ADF438-7F60-4A6B-B265-F98F8CB981DC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82EBC2-3A14-46AB-BCA0-7AADD1F2216F}">
      <dsp:nvSpPr>
        <dsp:cNvPr id="0" name=""/>
        <dsp:cNvSpPr/>
      </dsp:nvSpPr>
      <dsp:spPr>
        <a:xfrm>
          <a:off x="610504" y="4168472"/>
          <a:ext cx="7440913" cy="833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Expanded reporting requirements will enable the state to perform much more detailed analyses of both waste and recycling flows, enabling better evidence-based policy-making by the Department</a:t>
          </a:r>
          <a:endParaRPr lang="en-US" sz="1400" kern="1200" dirty="0"/>
        </a:p>
      </dsp:txBody>
      <dsp:txXfrm>
        <a:off x="610504" y="4168472"/>
        <a:ext cx="7440913" cy="833607"/>
      </dsp:txXfrm>
    </dsp:sp>
    <dsp:sp modelId="{DC20E1CA-F0A4-4A39-A9F4-661102AE90DD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F92EF-5E9B-4A28-BB8D-CBBCBC05FD5F}">
      <dsp:nvSpPr>
        <dsp:cNvPr id="0" name=""/>
        <dsp:cNvSpPr/>
      </dsp:nvSpPr>
      <dsp:spPr>
        <a:xfrm>
          <a:off x="-5050833" y="-773807"/>
          <a:ext cx="6015102" cy="6015102"/>
        </a:xfrm>
        <a:prstGeom prst="blockArc">
          <a:avLst>
            <a:gd name="adj1" fmla="val 18900000"/>
            <a:gd name="adj2" fmla="val 2700000"/>
            <a:gd name="adj3" fmla="val 359"/>
          </a:avLst>
        </a:prstGeom>
        <a:solidFill>
          <a:srgbClr val="355232"/>
        </a:solidFill>
        <a:ln w="12700" cap="flat" cmpd="sng" algn="ctr">
          <a:solidFill>
            <a:srgbClr val="35523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0BA7A-ECAF-4845-B0F3-C276DF57AD66}">
      <dsp:nvSpPr>
        <dsp:cNvPr id="0" name=""/>
        <dsp:cNvSpPr/>
      </dsp:nvSpPr>
      <dsp:spPr>
        <a:xfrm>
          <a:off x="359724" y="235257"/>
          <a:ext cx="8885927" cy="470337"/>
        </a:xfrm>
        <a:prstGeom prst="rect">
          <a:avLst/>
        </a:prstGeom>
        <a:solidFill>
          <a:srgbClr val="C6B18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33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Late 2018 – Submit rulemaking package to Office of Administrative Law for adoption in the California Code of Regulations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59724" y="235257"/>
        <a:ext cx="8885927" cy="470337"/>
      </dsp:txXfrm>
    </dsp:sp>
    <dsp:sp modelId="{1F4DADAA-35E8-4264-8E05-2E46F76BCE23}">
      <dsp:nvSpPr>
        <dsp:cNvPr id="0" name=""/>
        <dsp:cNvSpPr/>
      </dsp:nvSpPr>
      <dsp:spPr>
        <a:xfrm>
          <a:off x="65764" y="176465"/>
          <a:ext cx="587921" cy="587921"/>
        </a:xfrm>
        <a:prstGeom prst="ellipse">
          <a:avLst/>
        </a:prstGeom>
        <a:solidFill>
          <a:schemeClr val="bg1"/>
        </a:solidFill>
        <a:ln w="12700" cap="flat" cmpd="sng" algn="ctr">
          <a:solidFill>
            <a:srgbClr val="C6B18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3B45A8-02B1-4C37-8B7C-D698FEE997FC}">
      <dsp:nvSpPr>
        <dsp:cNvPr id="0" name=""/>
        <dsp:cNvSpPr/>
      </dsp:nvSpPr>
      <dsp:spPr>
        <a:xfrm>
          <a:off x="746609" y="940674"/>
          <a:ext cx="8499043" cy="470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33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Early-Mid 2019 – Training and outreach component</a:t>
          </a:r>
          <a:endParaRPr lang="en-US" sz="1800" kern="1200" dirty="0" smtClean="0"/>
        </a:p>
      </dsp:txBody>
      <dsp:txXfrm>
        <a:off x="746609" y="940674"/>
        <a:ext cx="8499043" cy="470337"/>
      </dsp:txXfrm>
    </dsp:sp>
    <dsp:sp modelId="{D9F67D5F-49F6-4501-B0F5-411A3EBC4EBB}">
      <dsp:nvSpPr>
        <dsp:cNvPr id="0" name=""/>
        <dsp:cNvSpPr/>
      </dsp:nvSpPr>
      <dsp:spPr>
        <a:xfrm>
          <a:off x="452648" y="881881"/>
          <a:ext cx="587921" cy="5879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DF0CB4-45CC-4564-B572-D89C7C983D3D}">
      <dsp:nvSpPr>
        <dsp:cNvPr id="0" name=""/>
        <dsp:cNvSpPr/>
      </dsp:nvSpPr>
      <dsp:spPr>
        <a:xfrm>
          <a:off x="923521" y="1646090"/>
          <a:ext cx="8322131" cy="470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33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April 1, 2019 – Registration for RDRS system commences</a:t>
          </a:r>
          <a:endParaRPr lang="en-US" sz="1800" kern="1200" dirty="0" smtClean="0"/>
        </a:p>
      </dsp:txBody>
      <dsp:txXfrm>
        <a:off x="923521" y="1646090"/>
        <a:ext cx="8322131" cy="470337"/>
      </dsp:txXfrm>
    </dsp:sp>
    <dsp:sp modelId="{17F64CC0-37F6-4247-9DA9-7EF4D7E0F016}">
      <dsp:nvSpPr>
        <dsp:cNvPr id="0" name=""/>
        <dsp:cNvSpPr/>
      </dsp:nvSpPr>
      <dsp:spPr>
        <a:xfrm>
          <a:off x="629561" y="1587298"/>
          <a:ext cx="587921" cy="5879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D4E11-0F83-4B3A-B3BE-92AF647405F0}">
      <dsp:nvSpPr>
        <dsp:cNvPr id="0" name=""/>
        <dsp:cNvSpPr/>
      </dsp:nvSpPr>
      <dsp:spPr>
        <a:xfrm>
          <a:off x="923521" y="2351059"/>
          <a:ext cx="8322131" cy="470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33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July 1, 2019 – New reporting requirements go into effect – facilities must begin recording required information for RDRS</a:t>
          </a:r>
          <a:endParaRPr lang="en-US" sz="1800" b="1" kern="1200" dirty="0" smtClean="0"/>
        </a:p>
      </dsp:txBody>
      <dsp:txXfrm>
        <a:off x="923521" y="2351059"/>
        <a:ext cx="8322131" cy="470337"/>
      </dsp:txXfrm>
    </dsp:sp>
    <dsp:sp modelId="{01AF859A-29DA-4E0E-BF8E-81A899F4F9BA}">
      <dsp:nvSpPr>
        <dsp:cNvPr id="0" name=""/>
        <dsp:cNvSpPr/>
      </dsp:nvSpPr>
      <dsp:spPr>
        <a:xfrm>
          <a:off x="629561" y="2292267"/>
          <a:ext cx="587921" cy="5879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85D991-9CAA-4D07-8226-E45E47BF06A0}">
      <dsp:nvSpPr>
        <dsp:cNvPr id="0" name=""/>
        <dsp:cNvSpPr/>
      </dsp:nvSpPr>
      <dsp:spPr>
        <a:xfrm>
          <a:off x="746609" y="3056475"/>
          <a:ext cx="8499043" cy="470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33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July 15, 2019 – Q1 DRS and station notification data due to CalRecycle from counties and regional agencies</a:t>
          </a:r>
          <a:endParaRPr lang="en-US" sz="1800" kern="1200" dirty="0" smtClean="0"/>
        </a:p>
      </dsp:txBody>
      <dsp:txXfrm>
        <a:off x="746609" y="3056475"/>
        <a:ext cx="8499043" cy="470337"/>
      </dsp:txXfrm>
    </dsp:sp>
    <dsp:sp modelId="{1FC7CE27-40C9-4597-BE52-97CD808DAB74}">
      <dsp:nvSpPr>
        <dsp:cNvPr id="0" name=""/>
        <dsp:cNvSpPr/>
      </dsp:nvSpPr>
      <dsp:spPr>
        <a:xfrm>
          <a:off x="452648" y="2997683"/>
          <a:ext cx="587921" cy="5879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3D9AB2-A705-4AA8-B70F-D0D9E051EE79}">
      <dsp:nvSpPr>
        <dsp:cNvPr id="0" name=""/>
        <dsp:cNvSpPr/>
      </dsp:nvSpPr>
      <dsp:spPr>
        <a:xfrm>
          <a:off x="359724" y="3761892"/>
          <a:ext cx="8885927" cy="470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33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October 15, 2019 – Q2 DRS and station notification data due to CalRecycle from counties and regional agencies</a:t>
          </a:r>
          <a:endParaRPr lang="en-US" sz="1800" kern="1200" dirty="0" smtClean="0"/>
        </a:p>
      </dsp:txBody>
      <dsp:txXfrm>
        <a:off x="359724" y="3761892"/>
        <a:ext cx="8885927" cy="470337"/>
      </dsp:txXfrm>
    </dsp:sp>
    <dsp:sp modelId="{8B7251FF-26AE-415A-AFB1-4A3839A5A205}">
      <dsp:nvSpPr>
        <dsp:cNvPr id="0" name=""/>
        <dsp:cNvSpPr/>
      </dsp:nvSpPr>
      <dsp:spPr>
        <a:xfrm>
          <a:off x="65764" y="3703099"/>
          <a:ext cx="587921" cy="5879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145" cy="35124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144" y="0"/>
            <a:ext cx="4029145" cy="35124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E5F4A40B-CEDF-44C9-92C0-D48EB58AD2B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9161"/>
            <a:ext cx="4029145" cy="351239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144" y="6659161"/>
            <a:ext cx="4029145" cy="351239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8B22A8B2-6E46-4B90-A4E5-DEE91061D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04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8439" cy="351737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39" cy="351737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69AC2B2A-4B42-48FB-ACA8-9C2F5B5C923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51238" y="806450"/>
            <a:ext cx="2119312" cy="1192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2077156"/>
            <a:ext cx="7437120" cy="4056945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64"/>
            <a:ext cx="4028439" cy="351736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39" cy="351736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1DE51964-3566-4C49-BA1B-81C33D94F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40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3738" y="1179513"/>
            <a:ext cx="556895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3DDCD-6914-4536-A748-AE4D2318A90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1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51964-3566-4C49-BA1B-81C33D94F3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69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9A2BE-245D-4B40-A0A4-27BA89BC7D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27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08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1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51964-3566-4C49-BA1B-81C33D94F3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78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11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6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9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91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162839" y="6276307"/>
            <a:ext cx="12517677" cy="595712"/>
            <a:chOff x="0" y="5283508"/>
            <a:chExt cx="12517677" cy="595712"/>
          </a:xfrm>
        </p:grpSpPr>
        <p:sp>
          <p:nvSpPr>
            <p:cNvPr id="8" name="Parallelogram 7"/>
            <p:cNvSpPr/>
            <p:nvPr userDrawn="1"/>
          </p:nvSpPr>
          <p:spPr>
            <a:xfrm>
              <a:off x="0" y="5287263"/>
              <a:ext cx="4201438" cy="591957"/>
            </a:xfrm>
            <a:prstGeom prst="parallelogram">
              <a:avLst/>
            </a:prstGeom>
            <a:solidFill>
              <a:srgbClr val="AFD4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arallelogram 8"/>
            <p:cNvSpPr/>
            <p:nvPr userDrawn="1"/>
          </p:nvSpPr>
          <p:spPr>
            <a:xfrm>
              <a:off x="4033381" y="5283508"/>
              <a:ext cx="4346531" cy="595712"/>
            </a:xfrm>
            <a:prstGeom prst="parallelogram">
              <a:avLst/>
            </a:prstGeom>
            <a:solidFill>
              <a:srgbClr val="65A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arallelogram 9"/>
            <p:cNvSpPr/>
            <p:nvPr userDrawn="1"/>
          </p:nvSpPr>
          <p:spPr>
            <a:xfrm>
              <a:off x="8217075" y="5283508"/>
              <a:ext cx="4300602" cy="595712"/>
            </a:xfrm>
            <a:prstGeom prst="parallelogram">
              <a:avLst/>
            </a:prstGeom>
            <a:solidFill>
              <a:srgbClr val="355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864" y="6357296"/>
            <a:ext cx="1878819" cy="43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18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120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6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4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1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180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363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530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162839" y="6262288"/>
            <a:ext cx="12517677" cy="595712"/>
            <a:chOff x="0" y="5283508"/>
            <a:chExt cx="12517677" cy="595712"/>
          </a:xfrm>
        </p:grpSpPr>
        <p:sp>
          <p:nvSpPr>
            <p:cNvPr id="8" name="Parallelogram 7"/>
            <p:cNvSpPr/>
            <p:nvPr userDrawn="1"/>
          </p:nvSpPr>
          <p:spPr>
            <a:xfrm>
              <a:off x="0" y="5287263"/>
              <a:ext cx="4201438" cy="591957"/>
            </a:xfrm>
            <a:prstGeom prst="parallelogram">
              <a:avLst/>
            </a:prstGeom>
            <a:solidFill>
              <a:srgbClr val="AFD4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arallelogram 8"/>
            <p:cNvSpPr/>
            <p:nvPr userDrawn="1"/>
          </p:nvSpPr>
          <p:spPr>
            <a:xfrm>
              <a:off x="4033381" y="5283508"/>
              <a:ext cx="4346531" cy="595712"/>
            </a:xfrm>
            <a:prstGeom prst="parallelogram">
              <a:avLst/>
            </a:prstGeom>
            <a:solidFill>
              <a:srgbClr val="65A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arallelogram 9"/>
            <p:cNvSpPr/>
            <p:nvPr userDrawn="1"/>
          </p:nvSpPr>
          <p:spPr>
            <a:xfrm>
              <a:off x="8217075" y="5283508"/>
              <a:ext cx="4300602" cy="595712"/>
            </a:xfrm>
            <a:prstGeom prst="parallelogram">
              <a:avLst/>
            </a:prstGeom>
            <a:solidFill>
              <a:srgbClr val="355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611" y="6351076"/>
            <a:ext cx="1878819" cy="43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01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recycle.ca.gov/listservs/Subscribe.aspx?ListID=146" TargetMode="External"/><Relationship Id="rId2" Type="http://schemas.openxmlformats.org/officeDocument/2006/relationships/hyperlink" Target="mailto:AB901.Reporting@CalRecycle.c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3381" y="2823210"/>
            <a:ext cx="8791575" cy="1452458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355232"/>
                </a:solidFill>
              </a:rPr>
              <a:t>AB 901 Implementation</a:t>
            </a:r>
            <a:br>
              <a:rPr lang="en-US" sz="5400" b="1" dirty="0" smtClean="0">
                <a:solidFill>
                  <a:srgbClr val="355232"/>
                </a:solidFill>
              </a:rPr>
            </a:br>
            <a:r>
              <a:rPr lang="en-US" sz="5400" dirty="0">
                <a:solidFill>
                  <a:srgbClr val="355232"/>
                </a:solidFill>
              </a:rPr>
              <a:t/>
            </a:r>
            <a:br>
              <a:rPr lang="en-US" sz="5400" dirty="0">
                <a:solidFill>
                  <a:srgbClr val="355232"/>
                </a:solidFill>
              </a:rPr>
            </a:br>
            <a:r>
              <a:rPr lang="en-US" sz="4000" dirty="0" smtClean="0">
                <a:solidFill>
                  <a:srgbClr val="355232"/>
                </a:solidFill>
              </a:rPr>
              <a:t>Steven Sander</a:t>
            </a:r>
            <a:br>
              <a:rPr lang="en-US" sz="4000" dirty="0" smtClean="0">
                <a:solidFill>
                  <a:srgbClr val="355232"/>
                </a:solidFill>
              </a:rPr>
            </a:br>
            <a:r>
              <a:rPr lang="en-US" sz="4000" dirty="0" smtClean="0">
                <a:solidFill>
                  <a:srgbClr val="355232"/>
                </a:solidFill>
              </a:rPr>
              <a:t>Project Lead</a:t>
            </a:r>
            <a:br>
              <a:rPr lang="en-US" sz="4000" dirty="0" smtClean="0">
                <a:solidFill>
                  <a:srgbClr val="355232"/>
                </a:solidFill>
              </a:rPr>
            </a:br>
            <a:r>
              <a:rPr lang="en-US" sz="4000" dirty="0" smtClean="0">
                <a:solidFill>
                  <a:srgbClr val="355232"/>
                </a:solidFill>
              </a:rPr>
              <a:t>CalRecycle</a:t>
            </a:r>
            <a:endParaRPr lang="en-US" sz="4000" dirty="0">
              <a:solidFill>
                <a:srgbClr val="355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6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042"/>
            <a:ext cx="12192000" cy="1222877"/>
          </a:xfrm>
          <a:prstGeom prst="rect">
            <a:avLst/>
          </a:prstGeom>
          <a:solidFill>
            <a:srgbClr val="65A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6215" y="226327"/>
            <a:ext cx="11704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cap="small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Current Disposal Reporting System</a:t>
            </a:r>
            <a:endParaRPr lang="en-US" sz="4000" b="1" cap="small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485438" y="6224588"/>
            <a:ext cx="1706562" cy="365125"/>
          </a:xfrm>
          <a:prstGeom prst="rect">
            <a:avLst/>
          </a:prstGeom>
        </p:spPr>
        <p:txBody>
          <a:bodyPr/>
          <a:lstStyle/>
          <a:p>
            <a:fld id="{63923034-D554-47A2-B4BE-BD648A530834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44174"/>
            <a:ext cx="8817429" cy="4160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287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72" y="300744"/>
            <a:ext cx="7886700" cy="835024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AB 901</a:t>
            </a:r>
            <a:endParaRPr lang="en-US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20554" y="5662247"/>
            <a:ext cx="1512277" cy="5451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905960" y="718256"/>
            <a:ext cx="8549821" cy="5384633"/>
            <a:chOff x="193125" y="1201593"/>
            <a:chExt cx="8915705" cy="480868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3125" y="1201593"/>
              <a:ext cx="8719944" cy="4394829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7140416" y="5038725"/>
              <a:ext cx="1968414" cy="971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722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6042"/>
            <a:ext cx="3872913" cy="6288505"/>
          </a:xfrm>
          <a:prstGeom prst="rect">
            <a:avLst/>
          </a:prstGeom>
          <a:solidFill>
            <a:srgbClr val="098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3792703" y="45877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189185" y="1789294"/>
            <a:ext cx="3853425" cy="3159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</a:rPr>
              <a:t>Scope and Purpose of AB 901</a:t>
            </a:r>
            <a:endParaRPr lang="en-US" sz="3800" b="1" cap="small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2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906673"/>
            <a:ext cx="12192000" cy="5461152"/>
          </a:xfrm>
          <a:prstGeom prst="rect">
            <a:avLst/>
          </a:prstGeom>
          <a:solidFill>
            <a:srgbClr val="9FD1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485438" y="6224588"/>
            <a:ext cx="1706562" cy="365125"/>
          </a:xfrm>
          <a:prstGeom prst="rect">
            <a:avLst/>
          </a:prstGeom>
        </p:spPr>
        <p:txBody>
          <a:bodyPr/>
          <a:lstStyle/>
          <a:p>
            <a:fld id="{63923034-D554-47A2-B4BE-BD648A530834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6229" y="5428532"/>
            <a:ext cx="8353643" cy="523220"/>
          </a:xfrm>
          <a:prstGeom prst="rect">
            <a:avLst/>
          </a:prstGeom>
          <a:solidFill>
            <a:srgbClr val="00305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Current Status: Reviewing comments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417095"/>
            <a:ext cx="12192000" cy="1115005"/>
          </a:xfrm>
          <a:prstGeom prst="rect">
            <a:avLst/>
          </a:prstGeom>
          <a:solidFill>
            <a:srgbClr val="003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3840" y="-208332"/>
            <a:ext cx="11704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AB 901 Timeline: The Process So Far</a:t>
            </a:r>
            <a:endParaRPr lang="en-US" sz="4000" b="1" cap="small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96229" y="1462196"/>
            <a:ext cx="9807605" cy="3807978"/>
            <a:chOff x="1919176" y="1475976"/>
            <a:chExt cx="9807605" cy="3807978"/>
          </a:xfrm>
        </p:grpSpPr>
        <p:sp>
          <p:nvSpPr>
            <p:cNvPr id="10" name="TextBox 9"/>
            <p:cNvSpPr txBox="1"/>
            <p:nvPr/>
          </p:nvSpPr>
          <p:spPr>
            <a:xfrm>
              <a:off x="1919178" y="1475976"/>
              <a:ext cx="9807601" cy="646331"/>
            </a:xfrm>
            <a:prstGeom prst="rect">
              <a:avLst/>
            </a:prstGeom>
            <a:solidFill>
              <a:srgbClr val="0989B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</a:rPr>
                <a:t>Chaptered 10/10/2015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19180" y="2327645"/>
              <a:ext cx="9807601" cy="646331"/>
            </a:xfrm>
            <a:prstGeom prst="rect">
              <a:avLst/>
            </a:prstGeom>
            <a:solidFill>
              <a:srgbClr val="0989B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</a:rPr>
                <a:t>Informal Rulemaking Process: 2016-2017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19176" y="3179314"/>
              <a:ext cx="9807601" cy="646331"/>
            </a:xfrm>
            <a:prstGeom prst="rect">
              <a:avLst/>
            </a:prstGeom>
            <a:solidFill>
              <a:srgbClr val="0989B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</a:rPr>
                <a:t>Formal Rulemaking Process (Jan 26, 2018—present)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19177" y="4083625"/>
              <a:ext cx="9807601" cy="1200329"/>
            </a:xfrm>
            <a:prstGeom prst="rect">
              <a:avLst/>
            </a:prstGeom>
            <a:solidFill>
              <a:srgbClr val="0989B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</a:rPr>
                <a:t>7th draft regulations released October 1, 2018 – comment period closed 8/16/2018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69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-16042"/>
            <a:ext cx="2791326" cy="6288505"/>
          </a:xfrm>
          <a:prstGeom prst="rect">
            <a:avLst/>
          </a:prstGeom>
          <a:solidFill>
            <a:srgbClr val="65A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4862"/>
            <a:ext cx="2934045" cy="2446695"/>
          </a:xfrm>
        </p:spPr>
        <p:txBody>
          <a:bodyPr>
            <a:noAutofit/>
          </a:bodyPr>
          <a:lstStyle/>
          <a:p>
            <a:pPr algn="ctr"/>
            <a:r>
              <a:rPr lang="en-US" sz="2400" b="1" cap="small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RDRS Tentative Implementation Schedule</a:t>
            </a:r>
            <a:endParaRPr lang="en-US" sz="2400" cap="small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00876835"/>
              </p:ext>
            </p:extLst>
          </p:nvPr>
        </p:nvGraphicFramePr>
        <p:xfrm>
          <a:off x="2668045" y="-91430"/>
          <a:ext cx="9307212" cy="4467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481176"/>
              </p:ext>
            </p:extLst>
          </p:nvPr>
        </p:nvGraphicFramePr>
        <p:xfrm>
          <a:off x="3462010" y="4211740"/>
          <a:ext cx="81279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62413546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1701023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98113453"/>
                    </a:ext>
                  </a:extLst>
                </a:gridCol>
              </a:tblGrid>
              <a:tr h="14261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October 31, 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Reporting period 3 due date for haulers under new system</a:t>
                      </a:r>
                    </a:p>
                    <a:p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November 30, 2019</a:t>
                      </a:r>
                      <a:r>
                        <a:rPr lang="en-US" sz="2000" b="0" dirty="0" smtClean="0"/>
                        <a:t> Reporting period 3 due date for transfer/processors, recycler/composters, broker/transporters</a:t>
                      </a:r>
                    </a:p>
                    <a:p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December 31, 2019</a:t>
                      </a:r>
                      <a:r>
                        <a:rPr lang="en-US" sz="2000" b="0" dirty="0" smtClean="0"/>
                        <a:t> Reporting period 3 due date for disposal facilities.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962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58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575" y="3004850"/>
            <a:ext cx="9872871" cy="321897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AB 901 mailbox</a:t>
            </a:r>
            <a:endParaRPr lang="en-US" dirty="0" smtClean="0">
              <a:solidFill>
                <a:schemeClr val="tx1"/>
              </a:solidFill>
              <a:hlinkClick r:id="rId2"/>
            </a:endParaRPr>
          </a:p>
          <a:p>
            <a:pPr lvl="1"/>
            <a:r>
              <a:rPr lang="en-US" dirty="0" smtClean="0">
                <a:solidFill>
                  <a:srgbClr val="6EAC1C"/>
                </a:solidFill>
                <a:hlinkClick r:id="rId2"/>
              </a:rPr>
              <a:t>AB901.Reporting@CalRecycle.ca.gov</a:t>
            </a:r>
            <a:endParaRPr lang="en-US" dirty="0" smtClean="0">
              <a:solidFill>
                <a:srgbClr val="6EAC1C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Steven Sander, AB 901 </a:t>
            </a:r>
            <a:r>
              <a:rPr lang="en-US" dirty="0" err="1" smtClean="0">
                <a:solidFill>
                  <a:schemeClr val="tx1"/>
                </a:solidFill>
              </a:rPr>
              <a:t>Regs</a:t>
            </a:r>
            <a:r>
              <a:rPr lang="en-US" dirty="0" smtClean="0">
                <a:solidFill>
                  <a:schemeClr val="tx1"/>
                </a:solidFill>
              </a:rPr>
              <a:t> Coordinator</a:t>
            </a:r>
          </a:p>
          <a:p>
            <a:pPr lvl="1"/>
            <a:r>
              <a:rPr lang="en-US" u="sng" dirty="0" smtClean="0">
                <a:solidFill>
                  <a:srgbClr val="6EAC1C"/>
                </a:solidFill>
              </a:rPr>
              <a:t>Steven.Sander@CalRecycle.ca.gov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Listserv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www.calrecycle.ca.gov/listservs/Subscribe.aspx?ListID=146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282299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4FAB73BC-B049-4115-A692-8D63A059BFB8}" type="slidenum">
              <a:rPr lang="en-US" smtClean="0"/>
              <a:pPr algn="l"/>
              <a:t>7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514" y="907124"/>
            <a:ext cx="4621407" cy="330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27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2175</TotalTime>
  <Words>337</Words>
  <Application>Microsoft Office PowerPoint</Application>
  <PresentationFormat>Widescreen</PresentationFormat>
  <Paragraphs>39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AB 901 Implementation  Steven Sander Project Lead CalRecycle</vt:lpstr>
      <vt:lpstr>PowerPoint Presentation</vt:lpstr>
      <vt:lpstr>AB 901</vt:lpstr>
      <vt:lpstr>PowerPoint Presentation</vt:lpstr>
      <vt:lpstr>PowerPoint Presentation</vt:lpstr>
      <vt:lpstr>RDRS Tentative Implementation Schedule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CalRecycle Packaging Reform Workshop</dc:title>
  <dc:creator>Morrison, Karen</dc:creator>
  <cp:lastModifiedBy>Sander, Steven@CalRecycle</cp:lastModifiedBy>
  <cp:revision>264</cp:revision>
  <cp:lastPrinted>2018-04-16T20:05:01Z</cp:lastPrinted>
  <dcterms:created xsi:type="dcterms:W3CDTF">2017-09-26T15:42:48Z</dcterms:created>
  <dcterms:modified xsi:type="dcterms:W3CDTF">2018-10-18T16:11:26Z</dcterms:modified>
</cp:coreProperties>
</file>