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6" r:id="rId3"/>
    <p:sldId id="278" r:id="rId4"/>
    <p:sldId id="265" r:id="rId5"/>
    <p:sldId id="258" r:id="rId6"/>
    <p:sldId id="268" r:id="rId7"/>
    <p:sldId id="280" r:id="rId8"/>
    <p:sldId id="270" r:id="rId9"/>
    <p:sldId id="279" r:id="rId10"/>
    <p:sldId id="276" r:id="rId11"/>
    <p:sldId id="262" r:id="rId12"/>
    <p:sldId id="260" r:id="rId13"/>
    <p:sldId id="274" r:id="rId14"/>
    <p:sldId id="275" r:id="rId15"/>
    <p:sldId id="261" r:id="rId16"/>
    <p:sldId id="267" r:id="rId17"/>
    <p:sldId id="273" r:id="rId18"/>
    <p:sldId id="277" r:id="rId19"/>
    <p:sldId id="272" r:id="rId20"/>
    <p:sldId id="271" r:id="rId21"/>
    <p:sldId id="259" r:id="rId22"/>
    <p:sldId id="263" r:id="rId23"/>
    <p:sldId id="26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0" y="150"/>
      </p:cViewPr>
      <p:guideLst>
        <p:guide orient="horz" pos="201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44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7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687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2761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53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519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200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18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5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9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5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77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02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50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91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9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2" y="618518"/>
            <a:ext cx="1048384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552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rcrainfo.epa.gov/rcrainfoprod/action/secured/logi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wts.dtsc.ca.gov/e-manifestFAQsMarch2018.pdf" TargetMode="External"/><Relationship Id="rId2" Type="http://schemas.openxmlformats.org/officeDocument/2006/relationships/hyperlink" Target="https://www.epa.gov/e-manifes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crainfopreprod.epa.gov/rcrainfo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1D6F2-02FE-4DB9-989D-57B8AC3C41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EPA’s Electronic Manifest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9CC4BD-9A1B-48C4-85E4-D5B24ACE28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Larry Sweetser, ESJPA Consultant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932AD0C-4C6C-43A1-AEA3-CD364BD349A9}"/>
              </a:ext>
            </a:extLst>
          </p:cNvPr>
          <p:cNvGrpSpPr/>
          <p:nvPr/>
        </p:nvGrpSpPr>
        <p:grpSpPr>
          <a:xfrm>
            <a:off x="9343292" y="3509963"/>
            <a:ext cx="2326737" cy="2797463"/>
            <a:chOff x="2453640" y="1463538"/>
            <a:chExt cx="4008120" cy="481442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DE90D59-8730-45EB-B270-2894B9AEF90D}"/>
                </a:ext>
              </a:extLst>
            </p:cNvPr>
            <p:cNvSpPr/>
            <p:nvPr/>
          </p:nvSpPr>
          <p:spPr>
            <a:xfrm>
              <a:off x="2453640" y="1463538"/>
              <a:ext cx="4008120" cy="2750322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lowchart: Delay 10">
              <a:extLst>
                <a:ext uri="{FF2B5EF4-FFF2-40B4-BE49-F238E27FC236}">
                  <a16:creationId xmlns:a16="http://schemas.microsoft.com/office/drawing/2014/main" id="{11A138D3-C390-4FA6-B5B8-6445C5E398A0}"/>
                </a:ext>
              </a:extLst>
            </p:cNvPr>
            <p:cNvSpPr/>
            <p:nvPr/>
          </p:nvSpPr>
          <p:spPr>
            <a:xfrm rot="16200000">
              <a:off x="3413156" y="2314474"/>
              <a:ext cx="2202180" cy="1947114"/>
            </a:xfrm>
            <a:prstGeom prst="flowChartDelay">
              <a:avLst/>
            </a:prstGeom>
            <a:pattFill prst="pct30">
              <a:fgClr>
                <a:schemeClr val="dk1"/>
              </a:fgClr>
              <a:bgClr>
                <a:schemeClr val="bg1"/>
              </a:bgClr>
            </a:patt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elay 11">
              <a:extLst>
                <a:ext uri="{FF2B5EF4-FFF2-40B4-BE49-F238E27FC236}">
                  <a16:creationId xmlns:a16="http://schemas.microsoft.com/office/drawing/2014/main" id="{A1C3C749-0DDC-4441-A3DA-901D08EF3A93}"/>
                </a:ext>
              </a:extLst>
            </p:cNvPr>
            <p:cNvSpPr/>
            <p:nvPr/>
          </p:nvSpPr>
          <p:spPr>
            <a:xfrm rot="16200000">
              <a:off x="3601542" y="2577172"/>
              <a:ext cx="1813548" cy="1669410"/>
            </a:xfrm>
            <a:prstGeom prst="flowChartDelay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Delay 12">
              <a:extLst>
                <a:ext uri="{FF2B5EF4-FFF2-40B4-BE49-F238E27FC236}">
                  <a16:creationId xmlns:a16="http://schemas.microsoft.com/office/drawing/2014/main" id="{D3A4C0F1-D5FC-4940-AFE0-2D845592135A}"/>
                </a:ext>
              </a:extLst>
            </p:cNvPr>
            <p:cNvSpPr/>
            <p:nvPr/>
          </p:nvSpPr>
          <p:spPr>
            <a:xfrm rot="16200000">
              <a:off x="4313347" y="3345636"/>
              <a:ext cx="403890" cy="342018"/>
            </a:xfrm>
            <a:prstGeom prst="flowChartDelay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B883C0F-44EE-4A1D-9C87-F210A33B55F4}"/>
                </a:ext>
              </a:extLst>
            </p:cNvPr>
            <p:cNvSpPr/>
            <p:nvPr/>
          </p:nvSpPr>
          <p:spPr>
            <a:xfrm>
              <a:off x="4225290" y="5737861"/>
              <a:ext cx="586740" cy="91440"/>
            </a:xfrm>
            <a:prstGeom prst="rect">
              <a:avLst/>
            </a:prstGeom>
            <a:solidFill>
              <a:schemeClr val="accent1"/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AC2D7CE-718D-446E-A3E2-5EF686D2C817}"/>
                </a:ext>
              </a:extLst>
            </p:cNvPr>
            <p:cNvSpPr/>
            <p:nvPr/>
          </p:nvSpPr>
          <p:spPr>
            <a:xfrm>
              <a:off x="4143375" y="6042661"/>
              <a:ext cx="709613" cy="91440"/>
            </a:xfrm>
            <a:prstGeom prst="rect">
              <a:avLst/>
            </a:prstGeom>
            <a:solidFill>
              <a:schemeClr val="accent1"/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AD8E918-B550-40D1-A3B3-CBA041CE3B9C}"/>
                </a:ext>
              </a:extLst>
            </p:cNvPr>
            <p:cNvSpPr/>
            <p:nvPr/>
          </p:nvSpPr>
          <p:spPr>
            <a:xfrm>
              <a:off x="4225290" y="5410201"/>
              <a:ext cx="586740" cy="91440"/>
            </a:xfrm>
            <a:prstGeom prst="rect">
              <a:avLst/>
            </a:prstGeom>
            <a:solidFill>
              <a:schemeClr val="accent1"/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C45398B-FE6E-4AB0-A696-041396D198F4}"/>
                </a:ext>
              </a:extLst>
            </p:cNvPr>
            <p:cNvSpPr/>
            <p:nvPr/>
          </p:nvSpPr>
          <p:spPr>
            <a:xfrm>
              <a:off x="4296013" y="5105401"/>
              <a:ext cx="445294" cy="91440"/>
            </a:xfrm>
            <a:prstGeom prst="rect">
              <a:avLst/>
            </a:prstGeom>
            <a:solidFill>
              <a:schemeClr val="accent1"/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A366E66-3A71-4065-B7AC-27BC9D3B7782}"/>
                </a:ext>
              </a:extLst>
            </p:cNvPr>
            <p:cNvSpPr/>
            <p:nvPr/>
          </p:nvSpPr>
          <p:spPr>
            <a:xfrm>
              <a:off x="4296013" y="4792979"/>
              <a:ext cx="390288" cy="120488"/>
            </a:xfrm>
            <a:prstGeom prst="rect">
              <a:avLst/>
            </a:prstGeom>
            <a:solidFill>
              <a:schemeClr val="accent1"/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E0D1F62-8770-4A85-B1D4-74214A15820C}"/>
                </a:ext>
              </a:extLst>
            </p:cNvPr>
            <p:cNvSpPr/>
            <p:nvPr/>
          </p:nvSpPr>
          <p:spPr>
            <a:xfrm>
              <a:off x="4374592" y="4588662"/>
              <a:ext cx="288136" cy="91440"/>
            </a:xfrm>
            <a:prstGeom prst="rect">
              <a:avLst/>
            </a:prstGeom>
            <a:solidFill>
              <a:schemeClr val="accent1"/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F4B1985-ECAE-4FD2-B7FE-7ADD6B34ECF2}"/>
                </a:ext>
              </a:extLst>
            </p:cNvPr>
            <p:cNvSpPr/>
            <p:nvPr/>
          </p:nvSpPr>
          <p:spPr>
            <a:xfrm>
              <a:off x="4374592" y="4367197"/>
              <a:ext cx="288136" cy="91440"/>
            </a:xfrm>
            <a:prstGeom prst="rect">
              <a:avLst/>
            </a:prstGeom>
            <a:solidFill>
              <a:schemeClr val="accent1"/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3A601FB-9C39-4677-86ED-A4808C70CC23}"/>
                </a:ext>
              </a:extLst>
            </p:cNvPr>
            <p:cNvSpPr/>
            <p:nvPr/>
          </p:nvSpPr>
          <p:spPr>
            <a:xfrm>
              <a:off x="4431742" y="4152881"/>
              <a:ext cx="173837" cy="83852"/>
            </a:xfrm>
            <a:prstGeom prst="rect">
              <a:avLst/>
            </a:prstGeom>
            <a:solidFill>
              <a:schemeClr val="accent1"/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7D6B8E7-BDDC-42EC-91CF-6DFEE2E72EAF}"/>
                </a:ext>
              </a:extLst>
            </p:cNvPr>
            <p:cNvSpPr/>
            <p:nvPr/>
          </p:nvSpPr>
          <p:spPr>
            <a:xfrm>
              <a:off x="4436507" y="3969523"/>
              <a:ext cx="164307" cy="70540"/>
            </a:xfrm>
            <a:prstGeom prst="rect">
              <a:avLst/>
            </a:prstGeom>
            <a:solidFill>
              <a:schemeClr val="accent1"/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71165FD-4325-457E-86DF-2B16F434EE71}"/>
                </a:ext>
              </a:extLst>
            </p:cNvPr>
            <p:cNvSpPr/>
            <p:nvPr/>
          </p:nvSpPr>
          <p:spPr>
            <a:xfrm>
              <a:off x="4450789" y="3809977"/>
              <a:ext cx="135743" cy="70540"/>
            </a:xfrm>
            <a:prstGeom prst="rect">
              <a:avLst/>
            </a:prstGeom>
            <a:solidFill>
              <a:schemeClr val="accent1"/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rapezoid 23">
              <a:extLst>
                <a:ext uri="{FF2B5EF4-FFF2-40B4-BE49-F238E27FC236}">
                  <a16:creationId xmlns:a16="http://schemas.microsoft.com/office/drawing/2014/main" id="{5FF6ACCD-8B16-4811-8C1E-7EC19948A707}"/>
                </a:ext>
              </a:extLst>
            </p:cNvPr>
            <p:cNvSpPr/>
            <p:nvPr/>
          </p:nvSpPr>
          <p:spPr>
            <a:xfrm rot="21168812" flipH="1">
              <a:off x="4661799" y="3374302"/>
              <a:ext cx="83300" cy="2898907"/>
            </a:xfrm>
            <a:prstGeom prst="trapezoid">
              <a:avLst>
                <a:gd name="adj" fmla="val 42888"/>
              </a:avLst>
            </a:prstGeom>
            <a:solidFill>
              <a:schemeClr val="accent1"/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91C7DAA9-1CB9-4219-9284-97EEFC6B454C}"/>
                </a:ext>
              </a:extLst>
            </p:cNvPr>
            <p:cNvSpPr/>
            <p:nvPr/>
          </p:nvSpPr>
          <p:spPr>
            <a:xfrm rot="431188">
              <a:off x="4276036" y="3379055"/>
              <a:ext cx="83300" cy="2898907"/>
            </a:xfrm>
            <a:prstGeom prst="trapezoid">
              <a:avLst>
                <a:gd name="adj" fmla="val 42888"/>
              </a:avLst>
            </a:prstGeom>
            <a:solidFill>
              <a:schemeClr val="accent1"/>
            </a:solidFill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Explosion: 8 Points 25">
              <a:extLst>
                <a:ext uri="{FF2B5EF4-FFF2-40B4-BE49-F238E27FC236}">
                  <a16:creationId xmlns:a16="http://schemas.microsoft.com/office/drawing/2014/main" id="{932638C6-76B0-4B3D-BDCE-AF90C680A0C5}"/>
                </a:ext>
              </a:extLst>
            </p:cNvPr>
            <p:cNvSpPr/>
            <p:nvPr/>
          </p:nvSpPr>
          <p:spPr>
            <a:xfrm>
              <a:off x="4087230" y="2869468"/>
              <a:ext cx="830288" cy="986722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FFD7B18-317E-49A8-9B49-8DD238C58128}"/>
              </a:ext>
            </a:extLst>
          </p:cNvPr>
          <p:cNvGrpSpPr/>
          <p:nvPr/>
        </p:nvGrpSpPr>
        <p:grpSpPr>
          <a:xfrm rot="2088503">
            <a:off x="10366336" y="5342947"/>
            <a:ext cx="922903" cy="1284960"/>
            <a:chOff x="3513057" y="2390429"/>
            <a:chExt cx="1665961" cy="2317315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65193341-3F6E-497B-8167-5A5A8FE291C6}"/>
                </a:ext>
              </a:extLst>
            </p:cNvPr>
            <p:cNvSpPr/>
            <p:nvPr/>
          </p:nvSpPr>
          <p:spPr>
            <a:xfrm>
              <a:off x="3513057" y="2390429"/>
              <a:ext cx="1665961" cy="2317315"/>
            </a:xfrm>
            <a:prstGeom prst="roundRect">
              <a:avLst/>
            </a:prstGeom>
            <a:gradFill flip="none" rotWithShape="1">
              <a:gsLst>
                <a:gs pos="38900">
                  <a:srgbClr val="BABABA"/>
                </a:gs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9284562A-D119-4C80-B6CD-8AE4065C3273}"/>
                </a:ext>
              </a:extLst>
            </p:cNvPr>
            <p:cNvSpPr/>
            <p:nvPr/>
          </p:nvSpPr>
          <p:spPr>
            <a:xfrm>
              <a:off x="4291372" y="4542181"/>
              <a:ext cx="109330" cy="10933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3BBB7B3-15BD-4951-B466-A9E3B302576D}"/>
                </a:ext>
              </a:extLst>
            </p:cNvPr>
            <p:cNvSpPr/>
            <p:nvPr/>
          </p:nvSpPr>
          <p:spPr>
            <a:xfrm>
              <a:off x="3665207" y="2574236"/>
              <a:ext cx="1361661" cy="1898374"/>
            </a:xfrm>
            <a:prstGeom prst="rect">
              <a:avLst/>
            </a:prstGeom>
            <a:gradFill flip="none" rotWithShape="1">
              <a:gsLst>
                <a:gs pos="15000">
                  <a:srgbClr val="D9ECFF"/>
                </a:gs>
                <a:gs pos="0">
                  <a:schemeClr val="accent1">
                    <a:lumMod val="0"/>
                    <a:lumOff val="100000"/>
                  </a:schemeClr>
                </a:gs>
                <a:gs pos="100000">
                  <a:srgbClr val="0083FF"/>
                </a:gs>
              </a:gsLst>
              <a:path path="circle">
                <a:fillToRect l="100000" b="100000"/>
              </a:path>
              <a:tileRect t="-100000" r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7B26863A-F9FD-4CA2-964D-2F2A7F58ED3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05881" y="3026831"/>
              <a:ext cx="1122972" cy="1298607"/>
            </a:xfrm>
            <a:prstGeom prst="rect">
              <a:avLst/>
            </a:prstGeom>
          </p:spPr>
        </p:pic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6E1B76C2-F4C0-41DC-81CF-2C75FFEDA0C2}"/>
              </a:ext>
            </a:extLst>
          </p:cNvPr>
          <p:cNvSpPr txBox="1"/>
          <p:nvPr/>
        </p:nvSpPr>
        <p:spPr>
          <a:xfrm>
            <a:off x="9725386" y="3596399"/>
            <a:ext cx="1798200" cy="276999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0" rIns="91440" bIns="0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June 30, 2018</a:t>
            </a:r>
          </a:p>
        </p:txBody>
      </p:sp>
      <p:pic>
        <p:nvPicPr>
          <p:cNvPr id="38" name="train arriving">
            <a:hlinkClick r:id="" action="ppaction://media"/>
            <a:extLst>
              <a:ext uri="{FF2B5EF4-FFF2-40B4-BE49-F238E27FC236}">
                <a16:creationId xmlns:a16="http://schemas.microsoft.com/office/drawing/2014/main" id="{17C0CE9A-073A-49EC-BD10-D350E301831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412251" y="624434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86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9C8C-34AE-441E-8C72-9560EABB4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Manifest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3F291-35C4-4E40-93FD-B2F308E69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E-manifest created (e.g. Transporter)</a:t>
            </a:r>
          </a:p>
          <a:p>
            <a:r>
              <a:rPr lang="en-US" dirty="0"/>
              <a:t>Print out paper copy for Generator signature</a:t>
            </a:r>
          </a:p>
          <a:p>
            <a:r>
              <a:rPr lang="en-US" dirty="0"/>
              <a:t>Transporter signs electronically</a:t>
            </a:r>
          </a:p>
          <a:p>
            <a:r>
              <a:rPr lang="en-US" dirty="0"/>
              <a:t>Transaction continues as electronic manifest</a:t>
            </a:r>
          </a:p>
        </p:txBody>
      </p:sp>
    </p:spTree>
    <p:extLst>
      <p:ext uri="{BB962C8B-B14F-4D97-AF65-F5344CB8AC3E}">
        <p14:creationId xmlns:p14="http://schemas.microsoft.com/office/powerpoint/2010/main" val="3039567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445DA-8010-4DFC-94CF-BB6BB0EE7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 Structure (estimated)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45567-1325-4789-9EDA-E9996E959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$4.00 e-manifest (including hybrid)</a:t>
            </a:r>
          </a:p>
          <a:p>
            <a:r>
              <a:rPr lang="en-US" dirty="0"/>
              <a:t>$7.00 data file upload of paper copy</a:t>
            </a:r>
          </a:p>
          <a:p>
            <a:r>
              <a:rPr lang="en-US" dirty="0"/>
              <a:t>$13.00 uploaded paper manifest (e.g. PDF)</a:t>
            </a:r>
          </a:p>
          <a:p>
            <a:r>
              <a:rPr lang="en-US" dirty="0"/>
              <a:t>$20.00 paper manifest by mail</a:t>
            </a:r>
          </a:p>
          <a:p>
            <a:r>
              <a:rPr lang="en-US" i="1" dirty="0"/>
              <a:t>Stericycle $7, Clean Harbors $10</a:t>
            </a:r>
          </a:p>
        </p:txBody>
      </p:sp>
    </p:spTree>
    <p:extLst>
      <p:ext uri="{BB962C8B-B14F-4D97-AF65-F5344CB8AC3E}">
        <p14:creationId xmlns:p14="http://schemas.microsoft.com/office/powerpoint/2010/main" val="2293034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68CB9-4CF0-495F-8AF5-30C642E72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Generators Need to Register to: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AF470-7DA6-45A2-9159-74E513A2B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 manifests electronically</a:t>
            </a:r>
          </a:p>
          <a:p>
            <a:r>
              <a:rPr lang="en-US" dirty="0"/>
              <a:t>View manifest records in system</a:t>
            </a:r>
          </a:p>
          <a:p>
            <a:r>
              <a:rPr lang="en-US" dirty="0"/>
              <a:t>Submit post-receipt data corrections</a:t>
            </a:r>
          </a:p>
        </p:txBody>
      </p:sp>
    </p:spTree>
    <p:extLst>
      <p:ext uri="{BB962C8B-B14F-4D97-AF65-F5344CB8AC3E}">
        <p14:creationId xmlns:p14="http://schemas.microsoft.com/office/powerpoint/2010/main" val="1234924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0CFA0-DA0F-476E-B17A-63D5F9AA9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3CC4-565A-49CE-9C20-6C1217D9B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person creating and/or signing manifest must register</a:t>
            </a:r>
          </a:p>
          <a:p>
            <a:r>
              <a:rPr lang="en-US" dirty="0"/>
              <a:t>Signing manifests requires at least Certifier level</a:t>
            </a:r>
          </a:p>
        </p:txBody>
      </p:sp>
    </p:spTree>
    <p:extLst>
      <p:ext uri="{BB962C8B-B14F-4D97-AF65-F5344CB8AC3E}">
        <p14:creationId xmlns:p14="http://schemas.microsoft.com/office/powerpoint/2010/main" val="1367766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6698-1634-4FFB-83AC-A7A64BE86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4DBCD-4276-46BA-ADC8-DCD4AFD8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42395"/>
          </a:xfrm>
        </p:spPr>
        <p:txBody>
          <a:bodyPr>
            <a:normAutofit fontScale="77500" lnSpcReduction="20000"/>
          </a:bodyPr>
          <a:lstStyle/>
          <a:p>
            <a:r>
              <a:rPr lang="en-US" b="1" i="1" dirty="0"/>
              <a:t>Register for </a:t>
            </a:r>
            <a:r>
              <a:rPr lang="en-US" b="1" i="1" dirty="0" err="1"/>
              <a:t>myRCRAid</a:t>
            </a:r>
            <a:r>
              <a:rPr lang="en-US" b="1" i="1" dirty="0"/>
              <a:t>/Biennial Report</a:t>
            </a:r>
          </a:p>
          <a:p>
            <a:pPr lvl="1"/>
            <a:r>
              <a:rPr lang="en-US" dirty="0">
                <a:hlinkClick r:id="rId2"/>
              </a:rPr>
              <a:t>https://rcrainfo.epa.gov/rcrainfoprod/action/secured/login</a:t>
            </a:r>
            <a:r>
              <a:rPr lang="en-US" dirty="0"/>
              <a:t> </a:t>
            </a:r>
          </a:p>
          <a:p>
            <a:r>
              <a:rPr lang="en-US" dirty="0"/>
              <a:t>Set permission level</a:t>
            </a:r>
          </a:p>
          <a:p>
            <a:pPr lvl="1"/>
            <a:r>
              <a:rPr lang="en-US" dirty="0"/>
              <a:t>Site Manager (at least two)</a:t>
            </a:r>
          </a:p>
          <a:p>
            <a:pPr lvl="1"/>
            <a:r>
              <a:rPr lang="en-US" dirty="0"/>
              <a:t>Lead</a:t>
            </a:r>
          </a:p>
          <a:p>
            <a:pPr lvl="1"/>
            <a:r>
              <a:rPr lang="en-US" dirty="0"/>
              <a:t>Certifier (Required to sign manifest)</a:t>
            </a:r>
          </a:p>
          <a:p>
            <a:pPr lvl="1"/>
            <a:r>
              <a:rPr lang="en-US" dirty="0"/>
              <a:t>Preparer</a:t>
            </a:r>
          </a:p>
          <a:p>
            <a:pPr lvl="1"/>
            <a:r>
              <a:rPr lang="en-US" dirty="0"/>
              <a:t>Viewer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72412B-1C4D-46CB-9064-1D998415D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5954" y="466118"/>
            <a:ext cx="3891457" cy="113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035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4C727-2743-4C68-833D-5960152EF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E29AF-8A7F-4F6D-99D6-4B2109658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EPA and DOT still require paper manifest copy in transport in case of emergency</a:t>
            </a:r>
          </a:p>
          <a:p>
            <a:r>
              <a:rPr lang="en-US" dirty="0"/>
              <a:t>Hybrid manifest need paper copies for DOT &amp; Generator</a:t>
            </a:r>
          </a:p>
          <a:p>
            <a:r>
              <a:rPr lang="en-US" dirty="0"/>
              <a:t>Once e-manifest started, cannot switch to paper</a:t>
            </a:r>
          </a:p>
          <a:p>
            <a:pPr lvl="1"/>
            <a:r>
              <a:rPr lang="en-US" dirty="0"/>
              <a:t>What if subsequent driver(s) cannot sign electronically?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60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920F2-D407-4593-97AC-8696EB996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California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3E566-A453-4267-AE96-564247818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DTSC working on adoption</a:t>
            </a:r>
          </a:p>
          <a:p>
            <a:r>
              <a:rPr lang="en-US" dirty="0"/>
              <a:t>Discrepancy letters still need paper copies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506341-F0E2-4BE8-A642-FF5EF744D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276" y="4620067"/>
            <a:ext cx="1816273" cy="2075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9920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64BE79-E5DC-4C16-AD91-C5242E583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50CEA8-B29C-444B-B1C8-0BEC5AC60D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24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04C0F-E498-4EA0-AE12-AA460E522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I do not have internet access?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41266-624B-49D0-AF6F-ADF630ED8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use paper copy</a:t>
            </a:r>
          </a:p>
          <a:p>
            <a:pPr lvl="1"/>
            <a:r>
              <a:rPr lang="en-US" dirty="0"/>
              <a:t>Maybe in conjunction with the  hybrid system</a:t>
            </a:r>
          </a:p>
        </p:txBody>
      </p:sp>
    </p:spTree>
    <p:extLst>
      <p:ext uri="{BB962C8B-B14F-4D97-AF65-F5344CB8AC3E}">
        <p14:creationId xmlns:p14="http://schemas.microsoft.com/office/powerpoint/2010/main" val="2761303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148CC-E24A-4DAD-A9AE-DCE5BE044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to Transfer station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F2F4B-ED2C-4337-91BF-B61E1C2A2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Manifested HHW sent to permitted Transfer Station is a receiving facility and fee applies.</a:t>
            </a:r>
          </a:p>
          <a:p>
            <a:r>
              <a:rPr lang="en-US" dirty="0"/>
              <a:t>HHW is then sent to Designated Facility on new manifest</a:t>
            </a:r>
          </a:p>
          <a:p>
            <a:r>
              <a:rPr lang="en-US" b="1" i="1" dirty="0">
                <a:solidFill>
                  <a:srgbClr val="FFFF00"/>
                </a:solidFill>
              </a:rPr>
              <a:t>Not sure if Generator pays another fee?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0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E6B3D-A6BF-4FD1-A43C-234417A84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hazardous waste manifest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7FEE6-C730-4202-9B70-54C4F4620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/>
          <a:lstStyle/>
          <a:p>
            <a:r>
              <a:rPr lang="en-US" dirty="0"/>
              <a:t>Cradle to Grave tracking system </a:t>
            </a:r>
          </a:p>
          <a:p>
            <a:pPr lvl="1"/>
            <a:r>
              <a:rPr lang="en-US" dirty="0"/>
              <a:t>Generator</a:t>
            </a:r>
          </a:p>
          <a:p>
            <a:pPr lvl="1"/>
            <a:r>
              <a:rPr lang="en-US" dirty="0"/>
              <a:t>Transporter</a:t>
            </a:r>
          </a:p>
          <a:p>
            <a:pPr lvl="1"/>
            <a:r>
              <a:rPr lang="en-US" dirty="0"/>
              <a:t>Designated Facility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4827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61A16-2F3D-44CE-961D-759148EFD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between HHW Facilities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C8872-5FEB-421E-9DD6-521D280D3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EPA Generator Improvement Rule allows VSQG to ship to Large Quantity Generators (LQG) without RCRA manifest.</a:t>
            </a:r>
          </a:p>
          <a:p>
            <a:r>
              <a:rPr lang="en-US" dirty="0"/>
              <a:t>HHW not RCRA waste but California requires a manifest therefore assumed not exempt and fees apply (sorry)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1834C1-8676-4184-9465-BF6A7738B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9274" y="4164401"/>
            <a:ext cx="1816273" cy="2075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5024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66750-273A-4131-8E7B-B488E54F3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Don’t know … Yet!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D8F30-3A70-4F64-9B87-FEA13577F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Actual fee EPA imposes</a:t>
            </a:r>
          </a:p>
          <a:p>
            <a:r>
              <a:rPr lang="en-US" dirty="0"/>
              <a:t>State requirements adoption/exceptions</a:t>
            </a:r>
          </a:p>
          <a:p>
            <a:r>
              <a:rPr lang="en-US" dirty="0"/>
              <a:t>Prepare discrepancy reports online?</a:t>
            </a:r>
          </a:p>
          <a:p>
            <a:r>
              <a:rPr lang="en-US" dirty="0"/>
              <a:t>How long continue using paper manifest only?</a:t>
            </a:r>
          </a:p>
        </p:txBody>
      </p:sp>
    </p:spTree>
    <p:extLst>
      <p:ext uri="{BB962C8B-B14F-4D97-AF65-F5344CB8AC3E}">
        <p14:creationId xmlns:p14="http://schemas.microsoft.com/office/powerpoint/2010/main" val="349999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3E8EA-DF31-4761-90E4-A0A5093D0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3AAAE-9677-4D63-8226-4642EDFF7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2681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Check contract for new fees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Check with contractor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Register at </a:t>
            </a:r>
            <a:r>
              <a:rPr lang="en-US" dirty="0" err="1"/>
              <a:t>RCRAInfo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Designate Site Manager (at least 2)</a:t>
            </a:r>
            <a:endParaRPr lang="en-US" dirty="0">
              <a:highlight>
                <a:srgbClr val="FF00FF"/>
              </a:highlight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Including contractors authorized to sign “On Behalf Of”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Register all persons signing manifests as “Certifiers”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Enroll EPA listserv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Train Staff – Triggers DOT HazMat Transportation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010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10069-858D-49AE-B094-9DC3BC80F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C6A46-9A37-4714-9A4A-E0EB8583D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 EPA E-Manifest</a:t>
            </a:r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https://www.epa.gov/e-manifest</a:t>
            </a:r>
            <a:r>
              <a:rPr lang="en-US" sz="2800" dirty="0"/>
              <a:t> </a:t>
            </a:r>
          </a:p>
          <a:p>
            <a:r>
              <a:rPr lang="en-US" sz="2800" dirty="0"/>
              <a:t>FAQ</a:t>
            </a:r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http://www.hwts.dtsc.ca.gov/e-manifestFAQsMarch2018.pdf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RCRAInfo</a:t>
            </a:r>
            <a:endParaRPr lang="en-US" sz="2800" dirty="0"/>
          </a:p>
          <a:p>
            <a:r>
              <a:rPr lang="en-US" sz="2800" dirty="0">
                <a:hlinkClick r:id="rId4"/>
              </a:rPr>
              <a:t>https://rcrainfopreprod.epa.gov/rcrainfo/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8733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3224D-462C-46A8-99AB-0BBD6AF8A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– E-Manifest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607B6-51EB-4AF2-A4D5-6AC1EF1CA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Online system to track shipments</a:t>
            </a:r>
          </a:p>
          <a:p>
            <a:r>
              <a:rPr lang="en-US" dirty="0"/>
              <a:t>EPA fee per manifest</a:t>
            </a:r>
          </a:p>
          <a:p>
            <a:r>
              <a:rPr lang="en-US" dirty="0"/>
              <a:t>Manifest options</a:t>
            </a:r>
          </a:p>
          <a:p>
            <a:pPr lvl="1"/>
            <a:r>
              <a:rPr lang="en-US" dirty="0"/>
              <a:t>Five (5) part paper form, electronic, or hybrid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7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A28F5-C46A-4D25-9D6F-CCB56C0E2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Don’t panic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7FBD1-B66D-4DD6-B4B8-B69368112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Old paper manifests still allowed</a:t>
            </a:r>
          </a:p>
          <a:p>
            <a:r>
              <a:rPr lang="en-US" dirty="0"/>
              <a:t>No need to rush to sign up</a:t>
            </a:r>
          </a:p>
          <a:p>
            <a:r>
              <a:rPr lang="en-US" dirty="0"/>
              <a:t>Program still in development </a:t>
            </a:r>
          </a:p>
          <a:p>
            <a:r>
              <a:rPr lang="en-US" dirty="0"/>
              <a:t>More changes to come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99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6AE7F-9E40-4415-BAE1-6BF25F031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terms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4D8137-40C8-4384-85DD-FAF37E728C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u="sng" dirty="0"/>
              <a:t>New Term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44A40-7771-446D-A4F2-19C6A09028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r"/>
            <a:r>
              <a:rPr lang="en-US" dirty="0"/>
              <a:t>Waste Handler = </a:t>
            </a:r>
          </a:p>
          <a:p>
            <a:pPr algn="r"/>
            <a:r>
              <a:rPr lang="en-US" dirty="0"/>
              <a:t>Receiving facility =</a:t>
            </a:r>
          </a:p>
          <a:p>
            <a:pPr algn="r"/>
            <a:r>
              <a:rPr lang="en-US" dirty="0"/>
              <a:t>Broker =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F9AD1F-1B58-4A53-AA1E-0362D83959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Current System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B81073-BF0E-47B8-B9E5-AD1AF21768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3073397"/>
            <a:ext cx="5371051" cy="2717801"/>
          </a:xfrm>
        </p:spPr>
        <p:txBody>
          <a:bodyPr>
            <a:normAutofit fontScale="92500"/>
          </a:bodyPr>
          <a:lstStyle/>
          <a:p>
            <a:r>
              <a:rPr lang="en-US" dirty="0"/>
              <a:t>Generator/</a:t>
            </a:r>
            <a:r>
              <a:rPr lang="en-US" dirty="0" err="1"/>
              <a:t>Offerer</a:t>
            </a:r>
            <a:endParaRPr lang="en-US" dirty="0"/>
          </a:p>
          <a:p>
            <a:r>
              <a:rPr lang="en-US" dirty="0"/>
              <a:t>Designated Facility/TSDF</a:t>
            </a:r>
          </a:p>
          <a:p>
            <a:r>
              <a:rPr lang="en-US" dirty="0"/>
              <a:t>Not used</a:t>
            </a:r>
          </a:p>
        </p:txBody>
      </p:sp>
    </p:spTree>
    <p:extLst>
      <p:ext uri="{BB962C8B-B14F-4D97-AF65-F5344CB8AC3E}">
        <p14:creationId xmlns:p14="http://schemas.microsoft.com/office/powerpoint/2010/main" val="3961064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11321E6-4555-47B3-A8C2-B141E9A6B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Applicable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72146C1-C7AA-41AF-A75A-2DF98B5FE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apply for consolidated manifest </a:t>
            </a:r>
          </a:p>
          <a:p>
            <a:pPr lvl="1"/>
            <a:r>
              <a:rPr lang="en-US" dirty="0"/>
              <a:t>(e.g. used oil)</a:t>
            </a:r>
          </a:p>
          <a:p>
            <a:r>
              <a:rPr lang="en-US" dirty="0"/>
              <a:t>Not apply to Bill of Ladings</a:t>
            </a:r>
          </a:p>
          <a:p>
            <a:r>
              <a:rPr lang="en-US" b="1" dirty="0">
                <a:solidFill>
                  <a:srgbClr val="FFFF00"/>
                </a:solidFill>
              </a:rPr>
              <a:t>Need internet connection to sign e-manifest!</a:t>
            </a:r>
          </a:p>
        </p:txBody>
      </p:sp>
    </p:spTree>
    <p:extLst>
      <p:ext uri="{BB962C8B-B14F-4D97-AF65-F5344CB8AC3E}">
        <p14:creationId xmlns:p14="http://schemas.microsoft.com/office/powerpoint/2010/main" val="1787844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225D9-B27F-4F9E-AED7-7DA75C1FA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Manifests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2B80C-6FC0-4E19-B72D-49539C86A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Five part (or old 6-part)</a:t>
            </a:r>
          </a:p>
          <a:p>
            <a:r>
              <a:rPr lang="en-US" dirty="0"/>
              <a:t>Upload later</a:t>
            </a:r>
          </a:p>
          <a:p>
            <a:pPr lvl="1"/>
            <a:r>
              <a:rPr lang="en-US" dirty="0"/>
              <a:t>Transporter or Receiving Facility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874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181A1EA-3FD2-4830-826C-BD332D0DF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618518"/>
            <a:ext cx="10880012" cy="1478570"/>
          </a:xfrm>
        </p:spPr>
        <p:txBody>
          <a:bodyPr/>
          <a:lstStyle/>
          <a:p>
            <a:r>
              <a:rPr lang="en-US" dirty="0"/>
              <a:t>Change - 6 to 5-part paper Manifest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26D7FC-CA2D-4468-9412-F210DBFF10A4}"/>
              </a:ext>
            </a:extLst>
          </p:cNvPr>
          <p:cNvSpPr/>
          <p:nvPr/>
        </p:nvSpPr>
        <p:spPr>
          <a:xfrm>
            <a:off x="2683565" y="4044205"/>
            <a:ext cx="2623931" cy="25603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6</a:t>
            </a: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Generator’s Initial Copy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74956E-FDC4-4438-814B-9B60A71FBE17}"/>
              </a:ext>
            </a:extLst>
          </p:cNvPr>
          <p:cNvSpPr/>
          <p:nvPr/>
        </p:nvSpPr>
        <p:spPr>
          <a:xfrm>
            <a:off x="2418522" y="3666450"/>
            <a:ext cx="2623931" cy="25603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5</a:t>
            </a: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Transporter Copy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037DC6-F49E-4E4B-B788-75EF25D6EEA1}"/>
              </a:ext>
            </a:extLst>
          </p:cNvPr>
          <p:cNvSpPr/>
          <p:nvPr/>
        </p:nvSpPr>
        <p:spPr>
          <a:xfrm>
            <a:off x="2118691" y="3343497"/>
            <a:ext cx="2623931" cy="25603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4</a:t>
            </a: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Designated Facility Copy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3BC8DF-454F-4C00-A03F-3E3E3B227288}"/>
              </a:ext>
            </a:extLst>
          </p:cNvPr>
          <p:cNvSpPr/>
          <p:nvPr/>
        </p:nvSpPr>
        <p:spPr>
          <a:xfrm>
            <a:off x="1832113" y="2940887"/>
            <a:ext cx="2623931" cy="25603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3</a:t>
            </a: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Designated Facility to Generator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73F483-6446-45AE-BF5B-E4106D1BEFCC}"/>
              </a:ext>
            </a:extLst>
          </p:cNvPr>
          <p:cNvSpPr/>
          <p:nvPr/>
        </p:nvSpPr>
        <p:spPr>
          <a:xfrm>
            <a:off x="1495839" y="2369458"/>
            <a:ext cx="2623931" cy="25603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2</a:t>
            </a: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Designated Facility to Generator State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30B381-A830-4822-9977-49AE25E70DFE}"/>
              </a:ext>
            </a:extLst>
          </p:cNvPr>
          <p:cNvSpPr/>
          <p:nvPr/>
        </p:nvSpPr>
        <p:spPr>
          <a:xfrm>
            <a:off x="1128161" y="1713342"/>
            <a:ext cx="2623931" cy="25603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1</a:t>
            </a: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Designated Facility to Destination State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ADA9FD-0B51-4136-9318-C5AD11CCCEF6}"/>
              </a:ext>
            </a:extLst>
          </p:cNvPr>
          <p:cNvSpPr/>
          <p:nvPr/>
        </p:nvSpPr>
        <p:spPr>
          <a:xfrm>
            <a:off x="8300830" y="4043208"/>
            <a:ext cx="2623931" cy="25603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5</a:t>
            </a: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Generator’s Initial Copy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B934A0-438D-407B-A31B-F66305D925A6}"/>
              </a:ext>
            </a:extLst>
          </p:cNvPr>
          <p:cNvSpPr/>
          <p:nvPr/>
        </p:nvSpPr>
        <p:spPr>
          <a:xfrm>
            <a:off x="8035787" y="3665453"/>
            <a:ext cx="2623931" cy="25603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4</a:t>
            </a: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Transporter Copy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4C5235-2AB3-493F-90B1-00C78BBC05ED}"/>
              </a:ext>
            </a:extLst>
          </p:cNvPr>
          <p:cNvSpPr/>
          <p:nvPr/>
        </p:nvSpPr>
        <p:spPr>
          <a:xfrm>
            <a:off x="7735956" y="3342500"/>
            <a:ext cx="2623931" cy="25603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3</a:t>
            </a: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Designated Facility Copy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31DDD6-35BC-4766-8E82-711266CDD2BE}"/>
              </a:ext>
            </a:extLst>
          </p:cNvPr>
          <p:cNvSpPr/>
          <p:nvPr/>
        </p:nvSpPr>
        <p:spPr>
          <a:xfrm>
            <a:off x="7449378" y="2939890"/>
            <a:ext cx="2623931" cy="25603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2</a:t>
            </a: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Designated Facility to Generator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29D2842-C5DD-45B7-8109-F97D6D5F01CA}"/>
              </a:ext>
            </a:extLst>
          </p:cNvPr>
          <p:cNvSpPr/>
          <p:nvPr/>
        </p:nvSpPr>
        <p:spPr>
          <a:xfrm>
            <a:off x="6745426" y="1712345"/>
            <a:ext cx="2623931" cy="256032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1</a:t>
            </a: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Designated Facility to EPA’s E-Manifest System</a:t>
            </a:r>
          </a:p>
        </p:txBody>
      </p:sp>
    </p:spTree>
    <p:extLst>
      <p:ext uri="{BB962C8B-B14F-4D97-AF65-F5344CB8AC3E}">
        <p14:creationId xmlns:p14="http://schemas.microsoft.com/office/powerpoint/2010/main" val="327294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635FA-E57E-448D-A3A5-1782F611C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Electronic – Paper free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39A77-98E9-4089-825B-D95EDF0CF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paper</a:t>
            </a:r>
          </a:p>
          <a:p>
            <a:r>
              <a:rPr lang="en-US" dirty="0"/>
              <a:t>Computer, tablet, and cell phone access</a:t>
            </a:r>
          </a:p>
          <a:p>
            <a:r>
              <a:rPr lang="en-US" dirty="0"/>
              <a:t>Once started, cannot change to paper</a:t>
            </a:r>
          </a:p>
          <a:p>
            <a:r>
              <a:rPr lang="en-US" dirty="0"/>
              <a:t>Print copies from Web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68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5259</TotalTime>
  <Words>652</Words>
  <Application>Microsoft Office PowerPoint</Application>
  <PresentationFormat>Widescreen</PresentationFormat>
  <Paragraphs>203</Paragraphs>
  <Slides>23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Trebuchet MS</vt:lpstr>
      <vt:lpstr>Tw Cen MT</vt:lpstr>
      <vt:lpstr>Wingdings</vt:lpstr>
      <vt:lpstr>Circuit</vt:lpstr>
      <vt:lpstr>EPA’s Electronic Manifest</vt:lpstr>
      <vt:lpstr>Uniform hazardous waste manifest</vt:lpstr>
      <vt:lpstr>Changes – E-Manifest</vt:lpstr>
      <vt:lpstr>Don’t panic</vt:lpstr>
      <vt:lpstr>New terms</vt:lpstr>
      <vt:lpstr>Not Applicable</vt:lpstr>
      <vt:lpstr>Paper Manifests</vt:lpstr>
      <vt:lpstr>Change - 6 to 5-part paper Manifest</vt:lpstr>
      <vt:lpstr>Electronic – Paper free</vt:lpstr>
      <vt:lpstr>Hybrid Manifest</vt:lpstr>
      <vt:lpstr>Fee Structure (estimated)</vt:lpstr>
      <vt:lpstr>Generators Need to Register to:</vt:lpstr>
      <vt:lpstr>Generator Registration</vt:lpstr>
      <vt:lpstr>How to register</vt:lpstr>
      <vt:lpstr>Transport Issues</vt:lpstr>
      <vt:lpstr>California </vt:lpstr>
      <vt:lpstr>Scenarios</vt:lpstr>
      <vt:lpstr>What if I do not have internet access?</vt:lpstr>
      <vt:lpstr>Transport to Transfer station </vt:lpstr>
      <vt:lpstr>Transport between HHW Facilities</vt:lpstr>
      <vt:lpstr>What we Don’t know … Yet!</vt:lpstr>
      <vt:lpstr>What to do?</vt:lpstr>
      <vt:lpstr>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EPA’s Electronic Manifest</dc:title>
  <dc:creator>Larry Sweetser</dc:creator>
  <cp:lastModifiedBy>Larry Sweetser</cp:lastModifiedBy>
  <cp:revision>36</cp:revision>
  <dcterms:created xsi:type="dcterms:W3CDTF">2018-06-14T00:18:21Z</dcterms:created>
  <dcterms:modified xsi:type="dcterms:W3CDTF">2018-06-21T10:20:57Z</dcterms:modified>
</cp:coreProperties>
</file>