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5" r:id="rId11"/>
    <p:sldId id="266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BEF1-1A72-46F7-B2EB-49005A0543B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AAD9-4F55-4973-B312-A39566B4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5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BEF1-1A72-46F7-B2EB-49005A0543B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AAD9-4F55-4973-B312-A39566B4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BEF1-1A72-46F7-B2EB-49005A0543B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AAD9-4F55-4973-B312-A39566B4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2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BEF1-1A72-46F7-B2EB-49005A0543B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AAD9-4F55-4973-B312-A39566B4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4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BEF1-1A72-46F7-B2EB-49005A0543B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AAD9-4F55-4973-B312-A39566B4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2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BEF1-1A72-46F7-B2EB-49005A0543B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AAD9-4F55-4973-B312-A39566B4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BEF1-1A72-46F7-B2EB-49005A0543B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AAD9-4F55-4973-B312-A39566B4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6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BEF1-1A72-46F7-B2EB-49005A0543B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AAD9-4F55-4973-B312-A39566B4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9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BEF1-1A72-46F7-B2EB-49005A0543B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AAD9-4F55-4973-B312-A39566B4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7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BEF1-1A72-46F7-B2EB-49005A0543B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AAD9-4F55-4973-B312-A39566B4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BEF1-1A72-46F7-B2EB-49005A0543B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AAD9-4F55-4973-B312-A39566B4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9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ABEF1-1A72-46F7-B2EB-49005A0543B1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AAD9-4F55-4973-B312-A39566B4C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mannel@buttecounty.net" TargetMode="External"/><Relationship Id="rId2" Type="http://schemas.openxmlformats.org/officeDocument/2006/relationships/hyperlink" Target="http://www.buttecounty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emiller@buttecounty.net" TargetMode="External"/><Relationship Id="rId4" Type="http://schemas.openxmlformats.org/officeDocument/2006/relationships/hyperlink" Target="mailto:srodowick@buttecounty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Fire is Out</a:t>
            </a:r>
            <a:br>
              <a:rPr lang="en-US" dirty="0" smtClean="0"/>
            </a:br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Disaster Waste Removal</a:t>
            </a:r>
          </a:p>
          <a:p>
            <a:r>
              <a:rPr lang="en-US" sz="3600" dirty="0" smtClean="0"/>
              <a:t>Butte County 2017</a:t>
            </a:r>
          </a:p>
          <a:p>
            <a:r>
              <a:rPr lang="en-US" dirty="0" smtClean="0"/>
              <a:t>Bill Mannel, Deputy Director </a:t>
            </a:r>
          </a:p>
          <a:p>
            <a:r>
              <a:rPr lang="en-US" dirty="0" smtClean="0"/>
              <a:t>Butte County Public 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8" y="583636"/>
            <a:ext cx="2095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6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92" y="1577642"/>
            <a:ext cx="6463071" cy="4847303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Debris Disposal – BMPs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71219" cy="4351338"/>
          </a:xfrm>
          <a:noFill/>
        </p:spPr>
        <p:txBody>
          <a:bodyPr/>
          <a:lstStyle/>
          <a:p>
            <a:r>
              <a:rPr lang="en-US" dirty="0" smtClean="0"/>
              <a:t>Isolate fire debris</a:t>
            </a:r>
          </a:p>
          <a:p>
            <a:r>
              <a:rPr lang="en-US" dirty="0" smtClean="0"/>
              <a:t>Wet fire debris to control dust</a:t>
            </a:r>
          </a:p>
          <a:p>
            <a:r>
              <a:rPr lang="en-US" dirty="0" smtClean="0"/>
              <a:t>Cover at the end of the day (with care)</a:t>
            </a:r>
          </a:p>
          <a:p>
            <a:r>
              <a:rPr lang="en-US" dirty="0" smtClean="0"/>
              <a:t>Advance cell to waterfall trash over the top</a:t>
            </a:r>
          </a:p>
          <a:p>
            <a:r>
              <a:rPr lang="en-US" dirty="0" smtClean="0"/>
              <a:t>Minimize disturbance</a:t>
            </a:r>
          </a:p>
          <a:p>
            <a:r>
              <a:rPr lang="en-US" dirty="0" smtClean="0"/>
              <a:t>Record Grid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4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More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www.buttecounty.net</a:t>
            </a:r>
            <a:r>
              <a:rPr lang="en-US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Bill Mannel 879-2350</a:t>
            </a:r>
          </a:p>
          <a:p>
            <a:r>
              <a:rPr lang="en-US" dirty="0" smtClean="0">
                <a:hlinkClick r:id="rId3"/>
              </a:rPr>
              <a:t>bmannel@buttecounty.net</a:t>
            </a:r>
            <a:endParaRPr lang="en-US" dirty="0" smtClean="0"/>
          </a:p>
          <a:p>
            <a:r>
              <a:rPr lang="en-US" dirty="0" smtClean="0"/>
              <a:t>Steve </a:t>
            </a:r>
            <a:r>
              <a:rPr lang="en-US" dirty="0" err="1" smtClean="0"/>
              <a:t>Rodowick</a:t>
            </a:r>
            <a:r>
              <a:rPr lang="en-US" dirty="0" smtClean="0"/>
              <a:t> 879-2352</a:t>
            </a:r>
          </a:p>
          <a:p>
            <a:r>
              <a:rPr lang="en-US" dirty="0" smtClean="0">
                <a:hlinkClick r:id="rId4"/>
              </a:rPr>
              <a:t>srodowick@buttecounty.net</a:t>
            </a:r>
            <a:endParaRPr lang="en-US" dirty="0" smtClean="0"/>
          </a:p>
          <a:p>
            <a:r>
              <a:rPr lang="en-US" dirty="0" smtClean="0"/>
              <a:t>Eric Miller 879-2351</a:t>
            </a:r>
          </a:p>
          <a:p>
            <a:r>
              <a:rPr lang="en-US" dirty="0" smtClean="0">
                <a:hlinkClick r:id="rId5"/>
              </a:rPr>
              <a:t>emiller@buttecounty.net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754" y="1224885"/>
            <a:ext cx="6678595" cy="452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7" y="336320"/>
            <a:ext cx="11031793" cy="6133306"/>
          </a:xfrm>
        </p:spPr>
      </p:pic>
    </p:spTree>
    <p:extLst>
      <p:ext uri="{BB962C8B-B14F-4D97-AF65-F5344CB8AC3E}">
        <p14:creationId xmlns:p14="http://schemas.microsoft.com/office/powerpoint/2010/main" val="353611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Activate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isaster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ecovery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perations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enter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DROC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of Supervisors: Emergency Declaration</a:t>
            </a:r>
          </a:p>
          <a:p>
            <a:r>
              <a:rPr lang="en-US" b="1" dirty="0" smtClean="0"/>
              <a:t>Call </a:t>
            </a:r>
            <a:r>
              <a:rPr lang="en-US" b="1" dirty="0" err="1" smtClean="0"/>
              <a:t>CalOES</a:t>
            </a:r>
            <a:r>
              <a:rPr lang="en-US" b="1" dirty="0" smtClean="0"/>
              <a:t> </a:t>
            </a:r>
            <a:r>
              <a:rPr lang="en-US" b="1" dirty="0" smtClean="0"/>
              <a:t>as Fire Response is still going on</a:t>
            </a:r>
          </a:p>
          <a:p>
            <a:pPr lvl="1"/>
            <a:r>
              <a:rPr lang="en-US" dirty="0" smtClean="0"/>
              <a:t>Estimate number of permitted habitable structures lost – </a:t>
            </a:r>
            <a:r>
              <a:rPr lang="en-US" dirty="0" err="1" smtClean="0"/>
              <a:t>CalFire</a:t>
            </a:r>
            <a:endParaRPr lang="en-US" dirty="0"/>
          </a:p>
          <a:p>
            <a:r>
              <a:rPr lang="en-US" dirty="0" smtClean="0"/>
              <a:t>Determine who will coordinate and fund debris removal?</a:t>
            </a:r>
          </a:p>
          <a:p>
            <a:pPr lvl="1"/>
            <a:r>
              <a:rPr lang="en-US" dirty="0" err="1" smtClean="0"/>
              <a:t>CalOES</a:t>
            </a:r>
            <a:r>
              <a:rPr lang="en-US" dirty="0" smtClean="0"/>
              <a:t> for large fires or lack of County resources</a:t>
            </a:r>
          </a:p>
          <a:p>
            <a:pPr lvl="2"/>
            <a:r>
              <a:rPr lang="en-US" dirty="0" smtClean="0"/>
              <a:t>75% - 25% </a:t>
            </a:r>
            <a:r>
              <a:rPr lang="en-US" dirty="0" smtClean="0"/>
              <a:t>grants; can be expensive for Counties</a:t>
            </a:r>
            <a:endParaRPr lang="en-US" dirty="0" smtClean="0"/>
          </a:p>
          <a:p>
            <a:pPr lvl="1"/>
            <a:r>
              <a:rPr lang="en-US" dirty="0" smtClean="0"/>
              <a:t>County for smaller fires or if County has staffing for </a:t>
            </a:r>
            <a:r>
              <a:rPr lang="en-US" dirty="0" smtClean="0"/>
              <a:t>DROC</a:t>
            </a:r>
          </a:p>
          <a:p>
            <a:r>
              <a:rPr lang="en-US" dirty="0" smtClean="0"/>
              <a:t>Consider Public Health Office declaring a Public Health Emergency</a:t>
            </a:r>
          </a:p>
          <a:p>
            <a:pPr lvl="1"/>
            <a:r>
              <a:rPr lang="en-US" dirty="0" smtClean="0"/>
              <a:t>Opens up reimbursement options…….it’s a moving target.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8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DROC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Administration</a:t>
            </a:r>
          </a:p>
          <a:p>
            <a:pPr lvl="1"/>
            <a:r>
              <a:rPr lang="en-US" dirty="0" smtClean="0"/>
              <a:t>DROC Coordinator, PIO</a:t>
            </a:r>
          </a:p>
          <a:p>
            <a:r>
              <a:rPr lang="en-US" dirty="0" smtClean="0"/>
              <a:t>Development Services</a:t>
            </a:r>
          </a:p>
          <a:p>
            <a:pPr lvl="1"/>
            <a:r>
              <a:rPr lang="en-US" dirty="0" smtClean="0"/>
              <a:t>Damage Assessments, Abandoned Vehicle Abatement, Code Enforcement, Rebuilding</a:t>
            </a:r>
          </a:p>
          <a:p>
            <a:r>
              <a:rPr lang="en-US" dirty="0" smtClean="0"/>
              <a:t>Assessor</a:t>
            </a:r>
          </a:p>
          <a:p>
            <a:pPr lvl="1"/>
            <a:r>
              <a:rPr lang="en-US" dirty="0" smtClean="0"/>
              <a:t>Damage Assessments, property tax issues</a:t>
            </a:r>
          </a:p>
          <a:p>
            <a:r>
              <a:rPr lang="en-US" dirty="0" smtClean="0"/>
              <a:t>Environmental Health</a:t>
            </a:r>
          </a:p>
          <a:p>
            <a:pPr lvl="1"/>
            <a:r>
              <a:rPr lang="en-US" dirty="0" smtClean="0"/>
              <a:t>Damage and Health and Safety Assessments, hazardous waste inspections, coordinating with DTSC for property clearances</a:t>
            </a:r>
          </a:p>
          <a:p>
            <a:r>
              <a:rPr lang="en-US" dirty="0" smtClean="0"/>
              <a:t>Public Works</a:t>
            </a:r>
          </a:p>
          <a:p>
            <a:pPr lvl="1"/>
            <a:r>
              <a:rPr lang="en-US" dirty="0" smtClean="0"/>
              <a:t>Debris Removal and Disposal Coordination</a:t>
            </a:r>
          </a:p>
          <a:p>
            <a:r>
              <a:rPr lang="en-US" dirty="0" smtClean="0"/>
              <a:t>Community Ombudsman</a:t>
            </a:r>
          </a:p>
          <a:p>
            <a:pPr lvl="1"/>
            <a:r>
              <a:rPr lang="en-US" dirty="0" smtClean="0"/>
              <a:t>Community outreach, coordination of local community meetings (Local Assistance Center)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3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4" y="122392"/>
            <a:ext cx="4093468" cy="3070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18811" cy="1325563"/>
          </a:xfrm>
        </p:spPr>
        <p:txBody>
          <a:bodyPr/>
          <a:lstStyle/>
          <a:p>
            <a:r>
              <a:rPr lang="en-US" dirty="0" smtClean="0"/>
              <a:t>Recovery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Damage Assessment Teams – coordinate depts.</a:t>
            </a:r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/>
              <a:t>Get information to the fire affected </a:t>
            </a:r>
            <a:r>
              <a:rPr lang="en-US" dirty="0" smtClean="0"/>
              <a:t>community</a:t>
            </a:r>
            <a:endParaRPr lang="en-US" dirty="0"/>
          </a:p>
          <a:p>
            <a:pPr lvl="1"/>
            <a:r>
              <a:rPr lang="en-US" dirty="0" smtClean="0"/>
              <a:t>Setup Local </a:t>
            </a:r>
            <a:r>
              <a:rPr lang="en-US" dirty="0" smtClean="0"/>
              <a:t>Assistance Center – </a:t>
            </a:r>
          </a:p>
          <a:p>
            <a:pPr lvl="2"/>
            <a:r>
              <a:rPr lang="en-US" dirty="0" smtClean="0"/>
              <a:t>Multi-department team and community </a:t>
            </a:r>
            <a:r>
              <a:rPr lang="en-US" dirty="0" smtClean="0"/>
              <a:t>resources (PG&amp;E, DMV, SBA) </a:t>
            </a:r>
            <a:r>
              <a:rPr lang="en-US" dirty="0" smtClean="0"/>
              <a:t>staff for about a week to distribute information and forms, counseling, etc. </a:t>
            </a:r>
          </a:p>
          <a:p>
            <a:pPr lvl="1"/>
            <a:r>
              <a:rPr lang="en-US" dirty="0" smtClean="0"/>
              <a:t>Setup Fire </a:t>
            </a:r>
            <a:r>
              <a:rPr lang="en-US" dirty="0" smtClean="0"/>
              <a:t>Assistance Center –</a:t>
            </a:r>
          </a:p>
          <a:p>
            <a:pPr lvl="2"/>
            <a:r>
              <a:rPr lang="en-US" dirty="0" smtClean="0"/>
              <a:t>DROC Team staffs for fire affected residents to drop in and discuss debris cleanup, what is needed for rebuilding, etc</a:t>
            </a:r>
            <a:r>
              <a:rPr lang="en-US" dirty="0" smtClean="0"/>
              <a:t>.  - </a:t>
            </a:r>
            <a:r>
              <a:rPr lang="en-US" b="1" i="1" dirty="0" smtClean="0">
                <a:solidFill>
                  <a:srgbClr val="FF0000"/>
                </a:solidFill>
              </a:rPr>
              <a:t>How to I ……?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Community </a:t>
            </a:r>
            <a:r>
              <a:rPr lang="en-US" dirty="0" smtClean="0"/>
              <a:t>Meetings –</a:t>
            </a:r>
          </a:p>
          <a:p>
            <a:pPr lvl="2"/>
            <a:r>
              <a:rPr lang="en-US" dirty="0" smtClean="0"/>
              <a:t>DROC Team participates in a community meeting within the fire affected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5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Goals of the Debris Removal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Prevent Pollution from fire debris</a:t>
            </a:r>
          </a:p>
          <a:p>
            <a:pPr lvl="1"/>
            <a:r>
              <a:rPr lang="en-US" dirty="0" smtClean="0"/>
              <a:t>Prevent contaminations of wells and water supplies</a:t>
            </a:r>
          </a:p>
          <a:p>
            <a:pPr lvl="1"/>
            <a:r>
              <a:rPr lang="en-US" dirty="0" smtClean="0"/>
              <a:t>Documented increases in streams leading into water reservoirs </a:t>
            </a:r>
          </a:p>
          <a:p>
            <a:pPr lvl="2"/>
            <a:r>
              <a:rPr lang="en-US" dirty="0" smtClean="0"/>
              <a:t>Arsenic: 3X maximum contaminant level (MCL)</a:t>
            </a:r>
          </a:p>
          <a:p>
            <a:pPr lvl="2"/>
            <a:r>
              <a:rPr lang="en-US" dirty="0" smtClean="0"/>
              <a:t>Manganese: 20X MCL</a:t>
            </a:r>
          </a:p>
          <a:p>
            <a:pPr lvl="2"/>
            <a:r>
              <a:rPr lang="en-US" dirty="0" smtClean="0"/>
              <a:t>Lead, aluminum, barium, vanadium: all over California MCL</a:t>
            </a:r>
          </a:p>
          <a:p>
            <a:pPr lvl="1"/>
            <a:r>
              <a:rPr lang="en-US" dirty="0" smtClean="0"/>
              <a:t>Other contaminants of concern</a:t>
            </a:r>
          </a:p>
          <a:p>
            <a:pPr lvl="2"/>
            <a:r>
              <a:rPr lang="en-US" dirty="0" smtClean="0"/>
              <a:t>Residue from batteries, treated wood</a:t>
            </a:r>
          </a:p>
          <a:p>
            <a:pPr lvl="2"/>
            <a:r>
              <a:rPr lang="en-US" dirty="0" smtClean="0"/>
              <a:t>Mixture of pesticides, herbicides, garden and home products (unknown reactions)</a:t>
            </a:r>
          </a:p>
          <a:p>
            <a:pPr lvl="2"/>
            <a:r>
              <a:rPr lang="en-US" dirty="0" smtClean="0"/>
              <a:t>Polycyclic aromatic hydrocarbons, including dioxins, furans, etc.</a:t>
            </a:r>
          </a:p>
          <a:p>
            <a:pPr lvl="2"/>
            <a:r>
              <a:rPr lang="en-US" dirty="0" smtClean="0"/>
              <a:t>Asbestos</a:t>
            </a:r>
          </a:p>
          <a:p>
            <a:pPr lvl="2"/>
            <a:r>
              <a:rPr lang="en-US" dirty="0" smtClean="0"/>
              <a:t>PCB’s from appliances, transformers, and automotive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3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Process – Debris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Forms </a:t>
            </a:r>
            <a:r>
              <a:rPr lang="en-US" dirty="0" smtClean="0"/>
              <a:t>- completed </a:t>
            </a:r>
            <a:r>
              <a:rPr lang="en-US" dirty="0" smtClean="0"/>
              <a:t>by property owners</a:t>
            </a:r>
          </a:p>
          <a:p>
            <a:pPr lvl="1"/>
            <a:r>
              <a:rPr lang="en-US" dirty="0" smtClean="0"/>
              <a:t>Right of Entry</a:t>
            </a:r>
          </a:p>
          <a:p>
            <a:pPr lvl="1"/>
            <a:r>
              <a:rPr lang="en-US" dirty="0" smtClean="0"/>
              <a:t>Bin Program Participation Agreement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Right of </a:t>
            </a:r>
            <a:r>
              <a:rPr lang="en-US" dirty="0" smtClean="0"/>
              <a:t>Entry Form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Allows County and State agencies onsite to inspect property for hazardous materials and asbestos</a:t>
            </a:r>
          </a:p>
          <a:p>
            <a:pPr lvl="1"/>
            <a:r>
              <a:rPr lang="en-US" dirty="0" smtClean="0"/>
              <a:t>Declaration of Public Health Emergency accomplishes the same thing but can be considered invasive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Bin Participation Agreement</a:t>
            </a:r>
          </a:p>
          <a:p>
            <a:pPr lvl="1"/>
            <a:r>
              <a:rPr lang="en-US" dirty="0" smtClean="0"/>
              <a:t>County program provides bins for fire debris removal and waives disposal fee </a:t>
            </a:r>
            <a:endParaRPr lang="en-US" dirty="0"/>
          </a:p>
          <a:p>
            <a:pPr lvl="1"/>
            <a:r>
              <a:rPr lang="en-US" dirty="0" smtClean="0"/>
              <a:t>Acknowledgement in Agreement: If insurance covers, reimburse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0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Debris Removal -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dirty="0" smtClean="0">
                <a:solidFill>
                  <a:srgbClr val="0070C0"/>
                </a:solidFill>
              </a:rPr>
              <a:t>Prepare for Fire Debris delivered to landfill</a:t>
            </a:r>
          </a:p>
          <a:p>
            <a:pPr lvl="1"/>
            <a:r>
              <a:rPr lang="en-US" dirty="0" smtClean="0"/>
              <a:t>Waiver of WDR requirements applied for and received</a:t>
            </a:r>
          </a:p>
          <a:p>
            <a:pPr lvl="1"/>
            <a:r>
              <a:rPr lang="en-US" dirty="0" smtClean="0"/>
              <a:t>Site Specific Health and Safety Plan prepared (I.H.) and air sampling setup 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Respirators needed?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Check-in with EH for additional requirements, i.e. asbestos handling plan</a:t>
            </a:r>
          </a:p>
          <a:p>
            <a:pPr lvl="1"/>
            <a:r>
              <a:rPr lang="en-US" dirty="0" smtClean="0"/>
              <a:t>Check transportation requirements with local AQMD, possible NESHAP.</a:t>
            </a:r>
          </a:p>
          <a:p>
            <a:pPr lvl="1"/>
            <a:r>
              <a:rPr lang="en-US" dirty="0" smtClean="0"/>
              <a:t>BOS Waiver of fees?</a:t>
            </a:r>
          </a:p>
          <a:p>
            <a:pPr marL="0" indent="0">
              <a:buNone/>
            </a:pPr>
            <a:r>
              <a:rPr lang="en-US" dirty="0" smtClean="0"/>
              <a:t>2) </a:t>
            </a:r>
            <a:r>
              <a:rPr lang="en-US" dirty="0" smtClean="0">
                <a:solidFill>
                  <a:srgbClr val="0070C0"/>
                </a:solidFill>
              </a:rPr>
              <a:t>County contracts with haulers to provide bins at “cleared” property</a:t>
            </a:r>
          </a:p>
          <a:p>
            <a:pPr lvl="1"/>
            <a:r>
              <a:rPr lang="en-US" dirty="0" smtClean="0"/>
              <a:t>If seeking State reimbursement, bins must be in right of way</a:t>
            </a:r>
          </a:p>
          <a:p>
            <a:pPr marL="0" indent="0">
              <a:buNone/>
            </a:pPr>
            <a:r>
              <a:rPr lang="en-US" dirty="0" smtClean="0"/>
              <a:t>3) </a:t>
            </a:r>
            <a:r>
              <a:rPr lang="en-US" dirty="0" smtClean="0">
                <a:solidFill>
                  <a:srgbClr val="0070C0"/>
                </a:solidFill>
              </a:rPr>
              <a:t>County EH and DTSC inspect property, removal hazardous waste, and                </a:t>
            </a:r>
            <a:r>
              <a:rPr lang="en-US" dirty="0" smtClean="0">
                <a:solidFill>
                  <a:srgbClr val="0070C0"/>
                </a:solidFill>
              </a:rPr>
              <a:t>  “</a:t>
            </a:r>
            <a:r>
              <a:rPr lang="en-US" dirty="0" smtClean="0">
                <a:solidFill>
                  <a:srgbClr val="0070C0"/>
                </a:solidFill>
              </a:rPr>
              <a:t>clear” property for debris </a:t>
            </a:r>
            <a:r>
              <a:rPr lang="en-US" dirty="0" smtClean="0">
                <a:solidFill>
                  <a:srgbClr val="0070C0"/>
                </a:solidFill>
              </a:rPr>
              <a:t>removal</a:t>
            </a:r>
          </a:p>
          <a:p>
            <a:pPr marL="0" indent="0">
              <a:buNone/>
            </a:pPr>
            <a:r>
              <a:rPr lang="en-US" dirty="0" smtClean="0"/>
              <a:t>4) If using OES / </a:t>
            </a:r>
            <a:r>
              <a:rPr lang="en-US" dirty="0" err="1" smtClean="0"/>
              <a:t>CalRecyle</a:t>
            </a:r>
            <a:r>
              <a:rPr lang="en-US" dirty="0" smtClean="0"/>
              <a:t> – they coordinate and contract debris removal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942" y="365125"/>
            <a:ext cx="2237453" cy="22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8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84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 smtClean="0"/>
              <a:t>Butte County Debris </a:t>
            </a:r>
            <a:r>
              <a:rPr lang="en-US" sz="2000" b="1" dirty="0" smtClean="0"/>
              <a:t>Removal Flow Chart</a:t>
            </a:r>
            <a:endParaRPr lang="en-US" sz="2000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685892"/>
              </p:ext>
            </p:extLst>
          </p:nvPr>
        </p:nvGraphicFramePr>
        <p:xfrm>
          <a:off x="1493369" y="803277"/>
          <a:ext cx="9205262" cy="6027420"/>
        </p:xfrm>
        <a:graphic>
          <a:graphicData uri="http://schemas.openxmlformats.org/drawingml/2006/table">
            <a:tbl>
              <a:tblPr/>
              <a:tblGrid>
                <a:gridCol w="516475"/>
                <a:gridCol w="576530"/>
                <a:gridCol w="564519"/>
                <a:gridCol w="576530"/>
                <a:gridCol w="648596"/>
                <a:gridCol w="576530"/>
                <a:gridCol w="576530"/>
                <a:gridCol w="576530"/>
                <a:gridCol w="580326"/>
                <a:gridCol w="572734"/>
                <a:gridCol w="461224"/>
                <a:gridCol w="672618"/>
                <a:gridCol w="576530"/>
                <a:gridCol w="576530"/>
                <a:gridCol w="576530"/>
                <a:gridCol w="576530"/>
              </a:tblGrid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Debris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Entry - Yes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Right of Entry - No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87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Participation Agreement - Yes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 Participation Agreement - No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HW Assessment / Removal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HW Assessment / Removal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63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 has Insurance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Insurance/Under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 hires contractor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Owners contacts Debris Coordinator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Code Enforcement Action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687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 hires contractor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Debris Coordinator Authorizes Bin Program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Debris Coordinator waives LF fee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Debris Coordinator authorizes disposal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21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Debris Coordinator approves for LF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 contacts County for bin delivery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 to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Landifll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LF Fees Waived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 to Landifll, Owner pays LF Fees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45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 to Landfill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; LF Fees Waived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 to Landfill;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LF Fees Waived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 submits self-certification form Debris Removal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 submits self-certification form of Debris Removal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7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 submits self-certification form Debris Removal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Debris Coordinator verifies Debris Removal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28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Letter of Completion sent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81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6971071" y="1238865"/>
            <a:ext cx="39329" cy="53979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0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766</Words>
  <Application>Microsoft Office PowerPoint</Application>
  <PresentationFormat>Widescreen</PresentationFormat>
  <Paragraphs>162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Fire is Out What Next?</vt:lpstr>
      <vt:lpstr>PowerPoint Presentation</vt:lpstr>
      <vt:lpstr>Activate Disaster Recovery Operations Center DROC</vt:lpstr>
      <vt:lpstr>DROC Team</vt:lpstr>
      <vt:lpstr>Recovery Process </vt:lpstr>
      <vt:lpstr>Goals of the Debris Removal Program</vt:lpstr>
      <vt:lpstr>Recovery Process – Debris Removal</vt:lpstr>
      <vt:lpstr>Debris Removal - Preparation</vt:lpstr>
      <vt:lpstr>Butte County Debris Removal Flow Chart</vt:lpstr>
      <vt:lpstr>Fire Debris Disposal – BMPs</vt:lpstr>
      <vt:lpstr>Need More Information?</vt:lpstr>
    </vt:vector>
  </TitlesOfParts>
  <Company>Butte County Public Works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Fire is Out What Next?</dc:title>
  <dc:creator>Mannel, Bill</dc:creator>
  <cp:lastModifiedBy>Mannel, Bill</cp:lastModifiedBy>
  <cp:revision>22</cp:revision>
  <cp:lastPrinted>2017-10-18T23:32:38Z</cp:lastPrinted>
  <dcterms:created xsi:type="dcterms:W3CDTF">2017-10-17T17:24:58Z</dcterms:created>
  <dcterms:modified xsi:type="dcterms:W3CDTF">2017-10-18T23:36:24Z</dcterms:modified>
</cp:coreProperties>
</file>