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16"/>
  </p:notesMasterIdLst>
  <p:handoutMasterIdLst>
    <p:handoutMasterId r:id="rId17"/>
  </p:handoutMasterIdLst>
  <p:sldIdLst>
    <p:sldId id="257" r:id="rId3"/>
    <p:sldId id="283" r:id="rId4"/>
    <p:sldId id="299" r:id="rId5"/>
    <p:sldId id="300" r:id="rId6"/>
    <p:sldId id="301" r:id="rId7"/>
    <p:sldId id="302" r:id="rId8"/>
    <p:sldId id="289" r:id="rId9"/>
    <p:sldId id="292" r:id="rId10"/>
    <p:sldId id="293" r:id="rId11"/>
    <p:sldId id="303" r:id="rId12"/>
    <p:sldId id="304" r:id="rId13"/>
    <p:sldId id="305" r:id="rId14"/>
    <p:sldId id="269" r:id="rId1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O'Donnell" initials="M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63F"/>
    <a:srgbClr val="8DA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77860" autoAdjust="0"/>
  </p:normalViewPr>
  <p:slideViewPr>
    <p:cSldViewPr>
      <p:cViewPr varScale="1">
        <p:scale>
          <a:sx n="48" d="100"/>
          <a:sy n="48" d="100"/>
        </p:scale>
        <p:origin x="112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AC7A7C2-6A2F-43CD-8992-075B612F65C2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A1BAD18-D868-4E49-8BE0-71D49237C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63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659AD38-131C-4313-B7B8-B4632E5A71A1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67C0F9B-8122-4AC6-A55E-6CE0FB271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6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9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63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7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1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7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9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68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28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2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78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0F9B-8122-4AC6-A55E-6CE0FB27174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8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897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DE9D-475A-4318-9976-B1E21377493F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91200" y="457200"/>
            <a:ext cx="457200" cy="13335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13377" y="457200"/>
            <a:ext cx="825623" cy="1333500"/>
          </a:xfrm>
          <a:prstGeom prst="rect">
            <a:avLst/>
          </a:prstGeom>
          <a:solidFill>
            <a:srgbClr val="4CB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03977" y="457200"/>
            <a:ext cx="1645920" cy="13335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200" y="429087"/>
            <a:ext cx="3276600" cy="1333500"/>
            <a:chOff x="504252" y="429087"/>
            <a:chExt cx="3276600" cy="1333500"/>
          </a:xfrm>
        </p:grpSpPr>
        <p:sp>
          <p:nvSpPr>
            <p:cNvPr id="13" name="Rectangle 12"/>
            <p:cNvSpPr/>
            <p:nvPr userDrawn="1"/>
          </p:nvSpPr>
          <p:spPr>
            <a:xfrm flipH="1">
              <a:off x="3323652" y="429087"/>
              <a:ext cx="457200" cy="1333500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 flipH="1">
              <a:off x="2324100" y="429087"/>
              <a:ext cx="825623" cy="1333500"/>
            </a:xfrm>
            <a:prstGeom prst="rect">
              <a:avLst/>
            </a:prstGeom>
            <a:solidFill>
              <a:srgbClr val="4CB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 flipH="1">
              <a:off x="504252" y="429087"/>
              <a:ext cx="1645920" cy="1333500"/>
            </a:xfrm>
            <a:prstGeom prst="rect">
              <a:avLst/>
            </a:prstGeom>
            <a:solidFill>
              <a:srgbClr val="03B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3563077" y="88426"/>
            <a:ext cx="1999524" cy="212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5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BM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48000"/>
            <a:ext cx="4040188" cy="3078162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3622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47999"/>
            <a:ext cx="4041775" cy="3078163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CF21-0F9E-48F3-9ADF-371E90257736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" y="131064"/>
            <a:ext cx="3276600" cy="7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1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485127" y="2385651"/>
            <a:ext cx="457200" cy="13335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300916" y="1579263"/>
            <a:ext cx="825623" cy="1333500"/>
          </a:xfrm>
          <a:prstGeom prst="rect">
            <a:avLst/>
          </a:prstGeom>
          <a:solidFill>
            <a:srgbClr val="4CB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-109234" y="178513"/>
            <a:ext cx="1645920" cy="13335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 flipV="1">
            <a:off x="469776" y="3152274"/>
            <a:ext cx="457200" cy="13335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 flipV="1">
            <a:off x="285565" y="3958662"/>
            <a:ext cx="825623" cy="1333500"/>
          </a:xfrm>
          <a:prstGeom prst="rect">
            <a:avLst/>
          </a:prstGeom>
          <a:solidFill>
            <a:srgbClr val="4CB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5400000" flipV="1">
            <a:off x="-124585" y="5359412"/>
            <a:ext cx="1645920" cy="13335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64036" y="2943409"/>
            <a:ext cx="868680" cy="1005840"/>
            <a:chOff x="2702262" y="2440489"/>
            <a:chExt cx="868680" cy="100584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702262" y="2440489"/>
              <a:ext cx="868680" cy="1005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2"/>
            <a:stretch/>
          </p:blipFill>
          <p:spPr>
            <a:xfrm>
              <a:off x="2746039" y="2531929"/>
              <a:ext cx="781127" cy="822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2AE6-E03F-446E-BE73-8151B49BF68B}" type="datetime1">
              <a:rPr lang="en-US" smtClean="0"/>
              <a:t>6/23/2016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1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77C1-1EC9-4E30-816C-EE3F343E4846}" type="datetime1">
              <a:rPr lang="en-US" smtClean="0"/>
              <a:t>6/23/2016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8"/>
          <a:stretch/>
        </p:blipFill>
        <p:spPr>
          <a:xfrm>
            <a:off x="228600" y="152400"/>
            <a:ext cx="3581400" cy="4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49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BM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C9F2-3146-4A4B-8563-118E3B068F04}" type="datetime1">
              <a:rPr lang="en-US" smtClean="0"/>
              <a:t>6/23/2016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" y="131064"/>
            <a:ext cx="3276600" cy="7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41F6-CB65-489F-980E-972DD3AAD72D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485127" y="2385651"/>
            <a:ext cx="457200" cy="13335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300916" y="1579263"/>
            <a:ext cx="825623" cy="1333500"/>
          </a:xfrm>
          <a:prstGeom prst="rect">
            <a:avLst/>
          </a:prstGeom>
          <a:solidFill>
            <a:srgbClr val="4CB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-109234" y="178513"/>
            <a:ext cx="1645920" cy="13335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 flipV="1">
            <a:off x="469776" y="3152274"/>
            <a:ext cx="457200" cy="13335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 flipV="1">
            <a:off x="285565" y="3958662"/>
            <a:ext cx="825623" cy="1333500"/>
          </a:xfrm>
          <a:prstGeom prst="rect">
            <a:avLst/>
          </a:prstGeom>
          <a:solidFill>
            <a:srgbClr val="4CB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 flipV="1">
            <a:off x="-124585" y="5359412"/>
            <a:ext cx="1645920" cy="13335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4036" y="2943409"/>
            <a:ext cx="868680" cy="1005840"/>
            <a:chOff x="2702262" y="2440489"/>
            <a:chExt cx="868680" cy="100584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2702262" y="2440489"/>
              <a:ext cx="868680" cy="1005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2"/>
            <a:stretch/>
          </p:blipFill>
          <p:spPr>
            <a:xfrm>
              <a:off x="2746039" y="2531929"/>
              <a:ext cx="781127" cy="82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44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0142-F3B1-4015-A453-7C76B1D31BA9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8"/>
          <a:stretch/>
        </p:blipFill>
        <p:spPr>
          <a:xfrm>
            <a:off x="228600" y="152400"/>
            <a:ext cx="3581400" cy="4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09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BM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37B0-87DA-4503-8DE2-6E7D641AF27B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" y="131064"/>
            <a:ext cx="3276600" cy="7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68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76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73050"/>
            <a:ext cx="4724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766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D599-2A91-4DC4-8327-897FDE031FDF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8"/>
          <a:stretch/>
        </p:blipFill>
        <p:spPr>
          <a:xfrm>
            <a:off x="228600" y="152400"/>
            <a:ext cx="3581400" cy="4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79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BM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276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73050"/>
            <a:ext cx="4724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276600" cy="39925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9604-D915-44B6-845C-5F75ABF22011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" y="131064"/>
            <a:ext cx="3276600" cy="7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69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485127" y="2385651"/>
            <a:ext cx="457200" cy="13335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300916" y="1579263"/>
            <a:ext cx="825623" cy="1333500"/>
          </a:xfrm>
          <a:prstGeom prst="rect">
            <a:avLst/>
          </a:prstGeom>
          <a:solidFill>
            <a:srgbClr val="4CB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109234" y="178513"/>
            <a:ext cx="1645920" cy="13335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 flipV="1">
            <a:off x="469776" y="3152274"/>
            <a:ext cx="457200" cy="13335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 flipV="1">
            <a:off x="285565" y="3958662"/>
            <a:ext cx="825623" cy="1333500"/>
          </a:xfrm>
          <a:prstGeom prst="rect">
            <a:avLst/>
          </a:prstGeom>
          <a:solidFill>
            <a:srgbClr val="4CB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 flipV="1">
            <a:off x="-124585" y="5359412"/>
            <a:ext cx="1645920" cy="13335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4036" y="2943409"/>
            <a:ext cx="868680" cy="1005840"/>
            <a:chOff x="2702262" y="2440489"/>
            <a:chExt cx="868680" cy="10058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2702262" y="2440489"/>
              <a:ext cx="868680" cy="1005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2"/>
            <a:stretch/>
          </p:blipFill>
          <p:spPr>
            <a:xfrm>
              <a:off x="2746039" y="2531929"/>
              <a:ext cx="781127" cy="822960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924E-8BF9-49DD-A080-26BBEEAE86BE}" type="datetime1">
              <a:rPr lang="en-US" smtClean="0"/>
              <a:t>6/23/2016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9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3915-FA8F-40CF-9CA7-6E1A34996835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8"/>
          <a:stretch/>
        </p:blipFill>
        <p:spPr>
          <a:xfrm>
            <a:off x="228600" y="152400"/>
            <a:ext cx="3581400" cy="4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20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C260-B731-488B-8E4A-B125E8969317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14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62C6-5D88-4641-96B5-C148B3952F10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19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7491-73B6-4AA9-8F2A-C3E4FAD55BCB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EAFE-027F-49E4-B0A3-130808A3C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94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22F5-C1CF-4C40-A4D1-5C3841257038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EAFE-027F-49E4-B0A3-130808A3C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21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CD6F-C416-4E70-8D05-B8342D0C40EE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EAFE-027F-49E4-B0A3-130808A3C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41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A540-00ED-4398-8C6A-A2FE72F95B2D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EAFE-027F-49E4-B0A3-130808A3C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04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8D37-4967-4BF5-ADAB-63C9074D128D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EAFE-027F-49E4-B0A3-130808A3C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6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9945-709F-4F01-929C-72792D821099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EAFE-027F-49E4-B0A3-130808A3C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92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2995-1847-471B-8332-11D5AFA03AAC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EAFE-027F-49E4-B0A3-130808A3C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96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7A98-BC9B-4023-9CB8-2341AB2A0F89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EAFE-027F-49E4-B0A3-130808A3C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BM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F0D3-5297-4750-ACF5-DD9AA420024D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" y="131064"/>
            <a:ext cx="3276600" cy="7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18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55F4-DC8B-41E8-8DBD-A7906FD5C9A4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EAFE-027F-49E4-B0A3-130808A3C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92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79B8-05B0-4B8B-BCDF-05BA49C0CBE2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EAFE-027F-49E4-B0A3-130808A3C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AF86-D906-477E-8A00-C6D7E3569DDA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EAFE-027F-49E4-B0A3-130808A3C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2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70866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362200"/>
            <a:ext cx="7086600" cy="376396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395F-5BDD-40AE-83C8-6175251B9A2F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485127" y="2385651"/>
            <a:ext cx="457200" cy="13335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300916" y="1579263"/>
            <a:ext cx="825623" cy="1333500"/>
          </a:xfrm>
          <a:prstGeom prst="rect">
            <a:avLst/>
          </a:prstGeom>
          <a:solidFill>
            <a:srgbClr val="4CB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109234" y="178513"/>
            <a:ext cx="1645920" cy="13335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 flipV="1">
            <a:off x="469776" y="3152274"/>
            <a:ext cx="457200" cy="13335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 flipV="1">
            <a:off x="285565" y="3958662"/>
            <a:ext cx="825623" cy="1333500"/>
          </a:xfrm>
          <a:prstGeom prst="rect">
            <a:avLst/>
          </a:prstGeom>
          <a:solidFill>
            <a:srgbClr val="4CB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 flipV="1">
            <a:off x="-124585" y="5359412"/>
            <a:ext cx="1645920" cy="13335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4036" y="2943409"/>
            <a:ext cx="868680" cy="1005840"/>
            <a:chOff x="2702262" y="2440489"/>
            <a:chExt cx="868680" cy="10058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2702262" y="2440489"/>
              <a:ext cx="868680" cy="1005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2"/>
            <a:stretch/>
          </p:blipFill>
          <p:spPr>
            <a:xfrm>
              <a:off x="2746039" y="2531929"/>
              <a:ext cx="781127" cy="82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8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r="30280" b="74498"/>
          <a:stretch/>
        </p:blipFill>
        <p:spPr>
          <a:xfrm>
            <a:off x="282789" y="3124200"/>
            <a:ext cx="3162787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77" y="4406900"/>
            <a:ext cx="5049136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5577" y="2906713"/>
            <a:ext cx="504913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8608-3AE2-4763-B7EF-1881473EDC06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7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BM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" y="3810000"/>
            <a:ext cx="2909886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77" y="4406900"/>
            <a:ext cx="5049136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5577" y="2906713"/>
            <a:ext cx="504913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0FC2-75E2-4664-ABB5-917756E3C71F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4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1266-1E7B-443F-840C-3106EEA63667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8"/>
          <a:stretch/>
        </p:blipFill>
        <p:spPr>
          <a:xfrm>
            <a:off x="228600" y="152400"/>
            <a:ext cx="3581400" cy="4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3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BM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ED8D-6463-452D-9E01-8B24C7FC5086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" y="131064"/>
            <a:ext cx="3276600" cy="7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7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48000"/>
            <a:ext cx="4040188" cy="3078162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3622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47999"/>
            <a:ext cx="4041775" cy="3078163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71D-E3FE-42D8-88B2-5EFB7E0AE1AA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IDTAC Meeting, June 6,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8"/>
          <a:stretch/>
        </p:blipFill>
        <p:spPr>
          <a:xfrm>
            <a:off x="228600" y="152400"/>
            <a:ext cx="3581400" cy="4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EB64D-E469-4C35-B0A8-4AA5F5C0DB63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5126D-D303-409A-B4D0-796FA5326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6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7AAD-0BF4-4DC3-902C-0B33A28495F4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IDTAC Meeting, June 6,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EEAFE-027F-49E4-B0A3-130808A3C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tressrecyclingcouncil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mailto:lwagner@mattressrecyclingcouncil.org" TargetMode="External"/><Relationship Id="rId4" Type="http://schemas.openxmlformats.org/officeDocument/2006/relationships/hyperlink" Target="http://www.byebyemattres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re-trac.com/registration/mrc-id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3716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br>
              <a:rPr lang="en-US" sz="3200" b="1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en-US" sz="3200" b="1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+mn-ea"/>
                <a:cs typeface="+mn-cs"/>
              </a:rPr>
              <a:t>Mattress Recycling Program: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+mn-ea"/>
                <a:cs typeface="+mn-cs"/>
              </a:rPr>
              <a:t>ESJPA Rural County Update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en-US" sz="3200" b="1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en-US" sz="3200" dirty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146174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June 23, 2016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Liz Wagner – Territory Representative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251575"/>
            <a:ext cx="2895600" cy="365125"/>
          </a:xfrm>
        </p:spPr>
        <p:txBody>
          <a:bodyPr/>
          <a:lstStyle/>
          <a:p>
            <a:pPr algn="l"/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ESJPA Meeting, June 23, 2016</a:t>
            </a:r>
          </a:p>
        </p:txBody>
      </p:sp>
    </p:spTree>
    <p:extLst>
      <p:ext uri="{BB962C8B-B14F-4D97-AF65-F5344CB8AC3E}">
        <p14:creationId xmlns:p14="http://schemas.microsoft.com/office/powerpoint/2010/main" val="233463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983" y="152400"/>
            <a:ext cx="3111017" cy="2192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828800"/>
            <a:ext cx="2728558" cy="4577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4" y="1828800"/>
            <a:ext cx="2881084" cy="4577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8732" y="3536727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Collection Site Signage Coming Soon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058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42" y="762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alibri"/>
              </a:rPr>
              <a:t>SWF Info Cards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80" y="1905000"/>
            <a:ext cx="8229600" cy="426720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82" y="1858285"/>
            <a:ext cx="3581836" cy="46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1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80" y="685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alibri"/>
              </a:rPr>
              <a:t>Locator Tool Improvement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80" y="1905000"/>
            <a:ext cx="8229600" cy="426720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752600"/>
            <a:ext cx="4032834" cy="487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3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" y="1673791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i="1" dirty="0"/>
              <a:t>ESJPA Meeting, June 23,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938" y="277969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Mattress Recycling Council: </a:t>
            </a:r>
            <a:r>
              <a:rPr lang="en-US" sz="2400" dirty="0">
                <a:hlinkClick r:id="rId3"/>
              </a:rPr>
              <a:t>www.mattressrecyclingcouncil.org</a:t>
            </a:r>
            <a:endParaRPr lang="en-US" sz="2400" dirty="0"/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ByeBye Mattress (consumers): </a:t>
            </a:r>
            <a:r>
              <a:rPr lang="en-US" sz="2400" dirty="0">
                <a:hlinkClick r:id="rId4"/>
              </a:rPr>
              <a:t>www.byebyemattress.org</a:t>
            </a:r>
            <a:r>
              <a:rPr lang="en-US" sz="2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0719" y="4729027"/>
            <a:ext cx="437563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Liz Wagner</a:t>
            </a: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(916) 798-1594</a:t>
            </a: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lwagner@mattressrecyclingcouncil.org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164439"/>
            <a:ext cx="2435583" cy="19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8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214"/>
            <a:ext cx="8229600" cy="8382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alibri"/>
              </a:rPr>
              <a:t>Program To 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20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900"/>
              </a:spcAft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Over 110 Collection locations in CA – SWF &amp; Retail</a:t>
            </a:r>
          </a:p>
          <a:p>
            <a:pPr marL="457200" lvl="0" indent="-457200">
              <a:spcBef>
                <a:spcPts val="0"/>
              </a:spcBef>
              <a:spcAft>
                <a:spcPts val="900"/>
              </a:spcAft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10 One-day collection events </a:t>
            </a:r>
          </a:p>
          <a:p>
            <a:pPr marL="457200" lvl="0" indent="-457200">
              <a:spcBef>
                <a:spcPts val="0"/>
              </a:spcBef>
              <a:spcAft>
                <a:spcPts val="900"/>
              </a:spcAft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11 primary recycler locations</a:t>
            </a:r>
          </a:p>
          <a:p>
            <a:pPr marL="457200" lvl="0" indent="-457200">
              <a:spcBef>
                <a:spcPts val="0"/>
              </a:spcBef>
              <a:spcAft>
                <a:spcPts val="900"/>
              </a:spcAft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Over 320,000 mattresses collected to date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23333" r="25833" b="8095"/>
          <a:stretch/>
        </p:blipFill>
        <p:spPr>
          <a:xfrm>
            <a:off x="2286000" y="3581400"/>
            <a:ext cx="4248193" cy="30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6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alibri"/>
              </a:rPr>
              <a:t>Moving Forward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80" y="1905000"/>
            <a:ext cx="8229600" cy="426720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i="1" dirty="0"/>
              <a:t>ESJPA Meeting, June 23,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2053122"/>
            <a:ext cx="6829425" cy="39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6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668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alibri"/>
              </a:rPr>
              <a:t>Del Norte Collection Event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80" y="1905000"/>
            <a:ext cx="8229600" cy="426720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t="45546" r="33484" b="20473"/>
          <a:stretch/>
        </p:blipFill>
        <p:spPr>
          <a:xfrm>
            <a:off x="76200" y="1600376"/>
            <a:ext cx="5029200" cy="3014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t="27778" r="2821"/>
          <a:stretch/>
        </p:blipFill>
        <p:spPr>
          <a:xfrm>
            <a:off x="3873306" y="3684166"/>
            <a:ext cx="5194494" cy="30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5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668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alibri"/>
              </a:rPr>
              <a:t>Inyo County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80" y="1905000"/>
            <a:ext cx="8229600" cy="426720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6238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9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650"/>
            <a:ext cx="4343400" cy="7999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libri"/>
              </a:rPr>
              <a:t>Mattress</a:t>
            </a:r>
            <a:r>
              <a:rPr lang="en-US" sz="3200" b="1" dirty="0">
                <a:solidFill>
                  <a:schemeClr val="accent1"/>
                </a:solidFill>
                <a:latin typeface="Calibri"/>
              </a:rPr>
              <a:t> Baling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80" y="1905000"/>
            <a:ext cx="8229600" cy="426720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7922" y="891509"/>
            <a:ext cx="320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Retail Collection </a:t>
            </a:r>
            <a:r>
              <a:rPr lang="en-US" sz="3600" b="1" dirty="0">
                <a:solidFill>
                  <a:schemeClr val="accent1"/>
                </a:solidFill>
              </a:rPr>
              <a:t>Locations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/>
          <a:stretch/>
        </p:blipFill>
        <p:spPr>
          <a:xfrm>
            <a:off x="5029200" y="2154622"/>
            <a:ext cx="3890254" cy="3650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5"/>
          <a:stretch/>
        </p:blipFill>
        <p:spPr>
          <a:xfrm>
            <a:off x="242351" y="2286000"/>
            <a:ext cx="448204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9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2488"/>
            <a:ext cx="8229600" cy="6858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Calibri"/>
                <a:ea typeface="+mn-ea"/>
                <a:cs typeface="+mn-cs"/>
              </a:rPr>
              <a:t>Illegal Dumping Payment Program (IDPP)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994"/>
            <a:ext cx="8229600" cy="3352800"/>
          </a:xfrm>
        </p:spPr>
        <p:txBody>
          <a:bodyPr>
            <a:noAutofit/>
          </a:bodyPr>
          <a:lstStyle/>
          <a:p>
            <a:pPr marL="457200" lvl="8" indent="-457200">
              <a:spcBef>
                <a:spcPts val="6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Offset costs to clean-up illegally dumped mattresses</a:t>
            </a:r>
          </a:p>
          <a:p>
            <a:pPr marL="457200" lvl="8" indent="-457200">
              <a:spcBef>
                <a:spcPts val="6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Reimburse up to $10 per mattress collected</a:t>
            </a:r>
          </a:p>
          <a:p>
            <a:pPr marL="0" lvl="8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$750,000/# of units = $ per unit paid</a:t>
            </a:r>
          </a:p>
          <a:p>
            <a:pPr marL="457200" lvl="8" indent="-457200">
              <a:spcBef>
                <a:spcPts val="6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Data collected will establish baseline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091" y="3886200"/>
            <a:ext cx="4535817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1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7113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libri"/>
              </a:rPr>
              <a:t>IDPP: Eligibility &amp; Registration</a:t>
            </a: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3840163"/>
          </a:xfrm>
        </p:spPr>
        <p:txBody>
          <a:bodyPr>
            <a:noAutofit/>
          </a:bodyPr>
          <a:lstStyle/>
          <a:p>
            <a:pPr marL="0" lvl="8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Eligible Entities</a:t>
            </a:r>
          </a:p>
          <a:p>
            <a:pPr marL="914400" lvl="8" indent="-457200">
              <a:spcBef>
                <a:spcPts val="0"/>
              </a:spcBef>
              <a:spcAft>
                <a:spcPts val="300"/>
              </a:spcAft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Government</a:t>
            </a:r>
          </a:p>
          <a:p>
            <a:pPr marL="914400" lvl="8" indent="-457200">
              <a:spcBef>
                <a:spcPts val="0"/>
              </a:spcBef>
              <a:spcAft>
                <a:spcPts val="300"/>
              </a:spcAft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Solid Waste Facilities</a:t>
            </a:r>
          </a:p>
          <a:p>
            <a:pPr marL="914400" lvl="8" indent="-457200">
              <a:spcBef>
                <a:spcPts val="0"/>
              </a:spcBef>
              <a:spcAft>
                <a:spcPts val="300"/>
              </a:spcAft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Franchise haulers</a:t>
            </a:r>
          </a:p>
          <a:p>
            <a:pPr marL="914400" lvl="8" indent="-457200">
              <a:spcBef>
                <a:spcPts val="0"/>
              </a:spcBef>
              <a:spcAft>
                <a:spcPts val="300"/>
              </a:spcAft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Non-profits contracted w/ municipalities</a:t>
            </a:r>
          </a:p>
          <a:p>
            <a:pPr marL="914400" lvl="8" indent="-457200">
              <a:spcBef>
                <a:spcPts val="0"/>
              </a:spcBef>
              <a:spcAft>
                <a:spcPts val="300"/>
              </a:spcAft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JPA’s</a:t>
            </a:r>
          </a:p>
          <a:p>
            <a:pPr marL="914400" lvl="8" indent="-457200">
              <a:spcBef>
                <a:spcPts val="0"/>
              </a:spcBef>
              <a:spcAft>
                <a:spcPts val="300"/>
              </a:spcAft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Tribes</a:t>
            </a:r>
          </a:p>
          <a:p>
            <a:pPr marL="0" lvl="8" indent="0">
              <a:spcBef>
                <a:spcPts val="0"/>
              </a:spcBef>
              <a:buNone/>
            </a:pPr>
            <a:endParaRPr lang="en-US" sz="2600" dirty="0"/>
          </a:p>
          <a:p>
            <a:pPr marL="0" lvl="8" indent="0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Register: </a:t>
            </a:r>
            <a:r>
              <a:rPr lang="en-US" sz="2600" dirty="0">
                <a:hlinkClick r:id="rId3"/>
              </a:rPr>
              <a:t>https://connect.re-trac.com/registration/mrc-idp</a:t>
            </a:r>
            <a:r>
              <a:rPr lang="en-US" sz="26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i="1" dirty="0"/>
              <a:t>ESJPA Meeting, June 23, 2016</a:t>
            </a:r>
          </a:p>
        </p:txBody>
      </p:sp>
    </p:spTree>
    <p:extLst>
      <p:ext uri="{BB962C8B-B14F-4D97-AF65-F5344CB8AC3E}">
        <p14:creationId xmlns:p14="http://schemas.microsoft.com/office/powerpoint/2010/main" val="56244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732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libri"/>
              </a:rPr>
              <a:t>IDPP: Reporting</a:t>
            </a: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772400" cy="3840163"/>
          </a:xfrm>
        </p:spPr>
        <p:txBody>
          <a:bodyPr>
            <a:normAutofit lnSpcReduction="10000"/>
          </a:bodyPr>
          <a:lstStyle/>
          <a:p>
            <a:pPr marL="0" lvl="8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Each pick-up requires data entry of: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914400" lvl="8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# of units collected</a:t>
            </a:r>
          </a:p>
          <a:p>
            <a:pPr marL="914400" lvl="8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Zip code</a:t>
            </a:r>
          </a:p>
          <a:p>
            <a:pPr marL="914400" lvl="8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End disposition of units: Recycled or landfilled</a:t>
            </a:r>
          </a:p>
          <a:p>
            <a:pPr marL="0" lvl="7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To date:</a:t>
            </a:r>
          </a:p>
          <a:p>
            <a:pPr marL="457200" lvl="7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54 registered</a:t>
            </a:r>
          </a:p>
          <a:p>
            <a:pPr marL="457200" lvl="7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Over 4,000 mattresses reported</a:t>
            </a:r>
          </a:p>
          <a:p>
            <a:pPr marL="457200" lvl="7" indent="-457200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i="1" dirty="0"/>
              <a:t>ESJPA Meeting, June 23, 2016</a:t>
            </a:r>
          </a:p>
        </p:txBody>
      </p:sp>
    </p:spTree>
    <p:extLst>
      <p:ext uri="{BB962C8B-B14F-4D97-AF65-F5344CB8AC3E}">
        <p14:creationId xmlns:p14="http://schemas.microsoft.com/office/powerpoint/2010/main" val="2563307945"/>
      </p:ext>
    </p:extLst>
  </p:cSld>
  <p:clrMapOvr>
    <a:masterClrMapping/>
  </p:clrMapOvr>
</p:sld>
</file>

<file path=ppt/theme/theme1.xml><?xml version="1.0" encoding="utf-8"?>
<a:theme xmlns:a="http://schemas.openxmlformats.org/drawingml/2006/main" name="MRC Template 5-7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7059</TotalTime>
  <Words>207</Words>
  <Application>Microsoft Office PowerPoint</Application>
  <PresentationFormat>On-screen Show (4:3)</PresentationFormat>
  <Paragraphs>67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MRC Template 5-7-2015</vt:lpstr>
      <vt:lpstr>Custom Design</vt:lpstr>
      <vt:lpstr>  Mattress Recycling Program: ESJPA Rural County Update   </vt:lpstr>
      <vt:lpstr>Program To Date</vt:lpstr>
      <vt:lpstr>Moving Forward</vt:lpstr>
      <vt:lpstr>Del Norte Collection Event</vt:lpstr>
      <vt:lpstr>Inyo County</vt:lpstr>
      <vt:lpstr>Mattress Baling </vt:lpstr>
      <vt:lpstr>Illegal Dumping Payment Program (IDPP)</vt:lpstr>
      <vt:lpstr>IDPP: Eligibility &amp; Registration</vt:lpstr>
      <vt:lpstr>IDPP: Reporting</vt:lpstr>
      <vt:lpstr>PowerPoint Presentation</vt:lpstr>
      <vt:lpstr>SWF Info Cards</vt:lpstr>
      <vt:lpstr>Locator Tool Improvement</vt:lpstr>
      <vt:lpstr>Questions?</vt:lpstr>
    </vt:vector>
  </TitlesOfParts>
  <Company>International Sleep Products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Update  for the  California Used Mattress  Recovery and Recycling Act SB-254 &amp; SB-1274</dc:title>
  <dc:creator>Mark Patti</dc:creator>
  <cp:lastModifiedBy>Liz Wagner</cp:lastModifiedBy>
  <cp:revision>127</cp:revision>
  <cp:lastPrinted>2016-06-06T14:08:24Z</cp:lastPrinted>
  <dcterms:created xsi:type="dcterms:W3CDTF">2015-05-14T18:34:48Z</dcterms:created>
  <dcterms:modified xsi:type="dcterms:W3CDTF">2016-06-23T13:37:59Z</dcterms:modified>
</cp:coreProperties>
</file>