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D21F770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3" r:id="rId2"/>
  </p:sldMasterIdLst>
  <p:notesMasterIdLst>
    <p:notesMasterId r:id="rId17"/>
  </p:notesMasterIdLst>
  <p:handoutMasterIdLst>
    <p:handoutMasterId r:id="rId18"/>
  </p:handoutMasterIdLst>
  <p:sldIdLst>
    <p:sldId id="324" r:id="rId3"/>
    <p:sldId id="326" r:id="rId4"/>
    <p:sldId id="327" r:id="rId5"/>
    <p:sldId id="328" r:id="rId6"/>
    <p:sldId id="329" r:id="rId7"/>
    <p:sldId id="334" r:id="rId8"/>
    <p:sldId id="336" r:id="rId9"/>
    <p:sldId id="337" r:id="rId10"/>
    <p:sldId id="338" r:id="rId11"/>
    <p:sldId id="330" r:id="rId12"/>
    <p:sldId id="332" r:id="rId13"/>
    <p:sldId id="331" r:id="rId14"/>
    <p:sldId id="320" r:id="rId15"/>
    <p:sldId id="325" r:id="rId16"/>
  </p:sldIdLst>
  <p:sldSz cx="10058400" cy="7772400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71">
          <p15:clr>
            <a:srgbClr val="A4A3A4"/>
          </p15:clr>
        </p15:guide>
        <p15:guide id="2" pos="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8">
          <p15:clr>
            <a:srgbClr val="A4A3A4"/>
          </p15:clr>
        </p15:guide>
        <p15:guide id="2" pos="38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dalay" initials="kd" lastIdx="1" clrIdx="0">
    <p:extLst>
      <p:ext uri="{19B8F6BF-5375-455C-9EA6-DF929625EA0E}">
        <p15:presenceInfo xmlns:p15="http://schemas.microsoft.com/office/powerpoint/2012/main" userId="S-1-5-21-1660630185-4044646199-599128402-3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78E"/>
    <a:srgbClr val="FF0000"/>
    <a:srgbClr val="B8CCE4"/>
    <a:srgbClr val="00FF00"/>
    <a:srgbClr val="9966FF"/>
    <a:srgbClr val="008000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 autoAdjust="0"/>
    <p:restoredTop sz="91139" autoAdjust="0"/>
  </p:normalViewPr>
  <p:slideViewPr>
    <p:cSldViewPr snapToGrid="0">
      <p:cViewPr varScale="1">
        <p:scale>
          <a:sx n="80" d="100"/>
          <a:sy n="80" d="100"/>
        </p:scale>
        <p:origin x="1124" y="56"/>
      </p:cViewPr>
      <p:guideLst>
        <p:guide orient="horz" pos="1871"/>
        <p:guide pos="467"/>
      </p:guideLst>
    </p:cSldViewPr>
  </p:slideViewPr>
  <p:outlineViewPr>
    <p:cViewPr varScale="1">
      <p:scale>
        <a:sx n="170" d="200"/>
        <a:sy n="170" d="200"/>
      </p:scale>
      <p:origin x="0" y="-16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>
        <p:guide orient="horz" pos="328"/>
        <p:guide pos="38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32827457-C2D9-644F-AD72-25EA230D3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37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2226" tIns="46113" rIns="92226" bIns="46113" anchor="ctr"/>
          <a:lstStyle/>
          <a:p>
            <a:pPr>
              <a:defRPr/>
            </a:pPr>
            <a:endParaRPr lang="en-US" dirty="0">
              <a:ea typeface="ＭＳ Ｐゴシック" charset="0"/>
              <a:cs typeface="Arial Unicode MS" charset="0"/>
            </a:endParaRP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2226" tIns="46113" rIns="92226" bIns="46113" anchor="ctr"/>
          <a:lstStyle/>
          <a:p>
            <a:pPr>
              <a:defRPr/>
            </a:pPr>
            <a:endParaRPr lang="en-US" dirty="0">
              <a:ea typeface="ＭＳ Ｐゴシック" charset="0"/>
              <a:cs typeface="Arial Unicode MS" charset="0"/>
            </a:endParaRPr>
          </a:p>
        </p:txBody>
      </p:sp>
      <p:sp>
        <p:nvSpPr>
          <p:cNvPr id="1536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492125"/>
            <a:ext cx="5073650" cy="3921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933450" y="5111750"/>
            <a:ext cx="51435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226" tIns="46113" rIns="92226" bIns="46113"/>
          <a:lstStyle/>
          <a:p>
            <a:pPr>
              <a:defRPr/>
            </a:pPr>
            <a:endParaRPr lang="en-US" dirty="0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933450" y="5573713"/>
            <a:ext cx="51435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226" tIns="46113" rIns="92226" bIns="46113"/>
          <a:lstStyle/>
          <a:p>
            <a:pPr>
              <a:defRPr/>
            </a:pPr>
            <a:endParaRPr lang="en-US" dirty="0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933450" y="6037263"/>
            <a:ext cx="51435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226" tIns="46113" rIns="92226" bIns="46113"/>
          <a:lstStyle/>
          <a:p>
            <a:pPr>
              <a:defRPr/>
            </a:pPr>
            <a:endParaRPr lang="en-US" dirty="0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933450" y="6499225"/>
            <a:ext cx="51435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226" tIns="46113" rIns="92226" bIns="46113"/>
          <a:lstStyle/>
          <a:p>
            <a:pPr>
              <a:defRPr/>
            </a:pPr>
            <a:endParaRPr lang="en-US" dirty="0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933450" y="6962775"/>
            <a:ext cx="51435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226" tIns="46113" rIns="92226" bIns="46113"/>
          <a:lstStyle/>
          <a:p>
            <a:pPr>
              <a:defRPr/>
            </a:pPr>
            <a:endParaRPr lang="en-US" dirty="0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933450" y="7424738"/>
            <a:ext cx="51435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226" tIns="46113" rIns="92226" bIns="46113"/>
          <a:lstStyle/>
          <a:p>
            <a:pPr>
              <a:defRPr/>
            </a:pPr>
            <a:endParaRPr lang="en-US" dirty="0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933450" y="8348663"/>
            <a:ext cx="51435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226" tIns="46113" rIns="92226" bIns="46113"/>
          <a:lstStyle/>
          <a:p>
            <a:pPr>
              <a:defRPr/>
            </a:pPr>
            <a:endParaRPr lang="en-US" dirty="0"/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>
            <a:off x="933450" y="7888288"/>
            <a:ext cx="51435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226" tIns="46113" rIns="92226" bIns="46113"/>
          <a:lstStyle/>
          <a:p>
            <a:pPr>
              <a:defRPr/>
            </a:pPr>
            <a:endParaRPr lang="en-US" dirty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42963" y="4557713"/>
            <a:ext cx="84613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79" tIns="46839" rIns="93679" bIns="46839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GB" sz="1600" b="1" dirty="0" smtClean="0">
                <a:latin typeface="Arial" charset="0"/>
              </a:rPr>
              <a:t>Notes: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140325" y="8643938"/>
            <a:ext cx="1012825" cy="285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79" tIns="46839" rIns="93679" bIns="46839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750"/>
              </a:spcBef>
              <a:buFont typeface="Arial" charset="0"/>
              <a:buNone/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t>Page </a:t>
            </a:r>
            <a:fld id="{595160F6-5AC5-0F4F-90D3-4D2680AF7383}" type="slidenum">
              <a:rPr lang="en-GB" sz="1200" smtClean="0">
                <a:solidFill>
                  <a:srgbClr val="000000"/>
                </a:solidFill>
                <a:latin typeface="Arial" charset="0"/>
                <a:cs typeface="Arial Unicode MS" charset="0"/>
              </a:rPr>
              <a:pPr algn="ctr" eaLnBrk="1" hangingPunct="1">
                <a:spcBef>
                  <a:spcPts val="750"/>
                </a:spcBef>
                <a:buFont typeface="Arial" charset="0"/>
                <a:buNone/>
                <a:defRPr/>
              </a:pPr>
              <a:t>‹#›</a:t>
            </a:fld>
            <a:endParaRPr lang="en-GB" sz="1200" dirty="0" smtClean="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12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520700"/>
            <a:ext cx="5057775" cy="391001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Includes details on jurisdictional</a:t>
            </a:r>
            <a:r>
              <a:rPr lang="en-US" baseline="0" dirty="0" smtClean="0"/>
              <a:t>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8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6313" y="501650"/>
            <a:ext cx="5072062" cy="3921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Is there a Rural Exemption to the Law: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Yes, the law allows certain rural counties, and/or cities and regional agencies that are located entirely within a rural county/counties, to be exempt from the law under the following conditions: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The total population of the county is less than 70,000 persons </a:t>
            </a:r>
            <a:r>
              <a:rPr lang="en-US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(19 of 34 RCRC counties)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The County or City adopts a resolution citing a need for the exemption and submits the resolution to </a:t>
            </a:r>
            <a:r>
              <a:rPr lang="en-US" sz="2000" dirty="0" err="1" smtClean="0">
                <a:latin typeface="Calibri" panose="020F0502020204030204" pitchFamily="34" charset="0"/>
              </a:rPr>
              <a:t>CalRecycle</a:t>
            </a:r>
            <a:r>
              <a:rPr lang="en-US" sz="2000" dirty="0" smtClean="0">
                <a:latin typeface="Calibri" panose="020F0502020204030204" pitchFamily="34" charset="0"/>
              </a:rPr>
              <a:t> by June 2015.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3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6313" y="501650"/>
            <a:ext cx="5072062" cy="3921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0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6313" y="501650"/>
            <a:ext cx="5072062" cy="3921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5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6313" y="501650"/>
            <a:ext cx="5072062" cy="3921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86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06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AD21F770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AD21F770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AD21F770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AD21F770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4" y="2414589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6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CB8E-0C5A-ED40-988F-8678A21A9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503238" y="1727200"/>
            <a:ext cx="8967788" cy="1588"/>
          </a:xfrm>
          <a:prstGeom prst="line">
            <a:avLst/>
          </a:prstGeom>
          <a:noFill/>
          <a:ln w="38160">
            <a:solidFill>
              <a:srgbClr val="00478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824473" y="-1797"/>
            <a:ext cx="1257300" cy="7772400"/>
          </a:xfrm>
          <a:prstGeom prst="rect">
            <a:avLst/>
          </a:prstGeom>
          <a:solidFill>
            <a:srgbClr val="0047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815237" y="6662236"/>
            <a:ext cx="1284439" cy="817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 smtClean="0">
              <a:ea typeface="Arial Unicode MS" panose="020B0604020202020204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815237" y="5467350"/>
            <a:ext cx="1284439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 smtClean="0">
              <a:ea typeface="Arial Unicode MS" panose="020B0604020202020204" pitchFamily="34" charset="-128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6807250"/>
            <a:ext cx="10985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8807451" y="7489303"/>
            <a:ext cx="815975" cy="261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n-US" sz="1100" b="1" dirty="0" smtClean="0">
                <a:latin typeface="Calibri" panose="020F0502020204030204" pitchFamily="34" charset="0"/>
                <a:ea typeface="Arial Unicode MS" pitchFamily="34" charset="-128"/>
                <a:cs typeface="MS PGothic" charset="0"/>
              </a:rPr>
              <a:t>SLIDE</a:t>
            </a:r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9496426" y="7486128"/>
            <a:ext cx="622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0" tIns="50760" rIns="101880" bIns="507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478E"/>
              </a:buClr>
              <a:buSzPct val="100000"/>
              <a:buFont typeface="Arial" panose="020B0604020202020204" pitchFamily="34" charset="0"/>
              <a:buNone/>
              <a:defRPr/>
            </a:pPr>
            <a:fld id="{32352D43-D310-435B-B555-C4048F48E6D7}" type="slidenum">
              <a:rPr lang="en-GB" altLang="en-US" sz="1100" b="1" smtClean="0">
                <a:latin typeface="Calibri" panose="020F0502020204030204" pitchFamily="34" charset="0"/>
                <a:ea typeface="Arial Unicode MS" panose="020B0604020202020204" pitchFamily="34" charset="-128"/>
              </a:rPr>
              <a:pPr eaLnBrk="1" hangingPunct="1">
                <a:buClr>
                  <a:srgbClr val="00478E"/>
                </a:buClr>
                <a:buSzPct val="100000"/>
                <a:buFont typeface="Arial" panose="020B0604020202020204" pitchFamily="34" charset="0"/>
                <a:buNone/>
                <a:defRPr/>
              </a:pPr>
              <a:t>‹#›</a:t>
            </a:fld>
            <a:endParaRPr lang="en-GB" altLang="en-US" sz="1100" b="1" dirty="0" smtClean="0">
              <a:latin typeface="Calibri" panose="020F0502020204030204" pitchFamily="34" charset="0"/>
              <a:ea typeface="Arial Unicode MS" panose="020B0604020202020204" pitchFamily="34" charset="-128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694" y="5586183"/>
            <a:ext cx="1243163" cy="669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812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4" y="2414589"/>
            <a:ext cx="8550275" cy="166528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6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65CB8E-0C5A-ED40-988F-8678A21A9B2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503238" y="1727200"/>
            <a:ext cx="8967788" cy="1588"/>
          </a:xfrm>
          <a:prstGeom prst="line">
            <a:avLst/>
          </a:prstGeom>
          <a:noFill/>
          <a:ln w="38160">
            <a:solidFill>
              <a:srgbClr val="00478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842376" y="0"/>
            <a:ext cx="1257300" cy="7772400"/>
          </a:xfrm>
          <a:prstGeom prst="rect">
            <a:avLst/>
          </a:prstGeom>
          <a:solidFill>
            <a:srgbClr val="0047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8815237" y="6662236"/>
            <a:ext cx="1284439" cy="817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 smtClean="0">
              <a:ea typeface="Arial Unicode MS" panose="020B0604020202020204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8815237" y="5467350"/>
            <a:ext cx="1284439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 smtClean="0">
              <a:ea typeface="Arial Unicode MS" panose="020B0604020202020204" pitchFamily="34" charset="-128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6807250"/>
            <a:ext cx="10985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8" name="TextBox 2"/>
          <p:cNvSpPr txBox="1">
            <a:spLocks noChangeArrowheads="1"/>
          </p:cNvSpPr>
          <p:nvPr userDrawn="1"/>
        </p:nvSpPr>
        <p:spPr bwMode="auto">
          <a:xfrm>
            <a:off x="8807451" y="7489303"/>
            <a:ext cx="815975" cy="261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n-US" sz="1100" b="1" dirty="0" smtClean="0">
                <a:latin typeface="Calibri" panose="020F0502020204030204" pitchFamily="34" charset="0"/>
                <a:ea typeface="Arial Unicode MS" pitchFamily="34" charset="-128"/>
                <a:cs typeface="MS PGothic" charset="0"/>
              </a:rPr>
              <a:t>SLIDE</a:t>
            </a:r>
          </a:p>
        </p:txBody>
      </p:sp>
      <p:sp>
        <p:nvSpPr>
          <p:cNvPr id="19" name="Rectangle 4"/>
          <p:cNvSpPr txBox="1">
            <a:spLocks noChangeArrowheads="1"/>
          </p:cNvSpPr>
          <p:nvPr userDrawn="1"/>
        </p:nvSpPr>
        <p:spPr bwMode="auto">
          <a:xfrm>
            <a:off x="9496426" y="7486128"/>
            <a:ext cx="622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0" tIns="50760" rIns="101880" bIns="507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478E"/>
              </a:buClr>
              <a:buSzPct val="100000"/>
              <a:buFont typeface="Arial" panose="020B0604020202020204" pitchFamily="34" charset="0"/>
              <a:buNone/>
              <a:defRPr/>
            </a:pPr>
            <a:fld id="{32352D43-D310-435B-B555-C4048F48E6D7}" type="slidenum">
              <a:rPr lang="en-GB" altLang="en-US" sz="1100" b="1" smtClean="0">
                <a:latin typeface="Calibri" panose="020F0502020204030204" pitchFamily="34" charset="0"/>
                <a:ea typeface="Arial Unicode MS" panose="020B0604020202020204" pitchFamily="34" charset="-128"/>
              </a:rPr>
              <a:pPr eaLnBrk="1" hangingPunct="1">
                <a:buClr>
                  <a:srgbClr val="00478E"/>
                </a:buClr>
                <a:buSzPct val="100000"/>
                <a:buFont typeface="Arial" panose="020B0604020202020204" pitchFamily="34" charset="0"/>
                <a:buNone/>
                <a:defRPr/>
              </a:pPr>
              <a:t>‹#›</a:t>
            </a:fld>
            <a:endParaRPr lang="en-GB" altLang="en-US" sz="1100" b="1" dirty="0" smtClean="0">
              <a:latin typeface="Calibri" panose="020F0502020204030204" pitchFamily="34" charset="0"/>
              <a:ea typeface="Arial Unicode MS" panose="020B0604020202020204" pitchFamily="34" charset="-128"/>
            </a:endParaRPr>
          </a:p>
        </p:txBody>
      </p:sp>
      <p:pic>
        <p:nvPicPr>
          <p:cNvPr id="20" name="Picture 19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5565514"/>
            <a:ext cx="1177925" cy="705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7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7525"/>
            <a:ext cx="7791450" cy="1441450"/>
          </a:xfrm>
        </p:spPr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6"/>
            <a:ext cx="7791450" cy="5127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BD3D3F-8B27-5B49-900F-D4673F0C67D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8788401" y="7489303"/>
            <a:ext cx="815975" cy="261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n-US" sz="1100" b="1" dirty="0" smtClean="0">
                <a:latin typeface="Calibri" panose="020F0502020204030204" pitchFamily="34" charset="0"/>
                <a:ea typeface="Arial Unicode MS" pitchFamily="34" charset="-128"/>
                <a:cs typeface="MS PGothic" charset="0"/>
              </a:rPr>
              <a:t>SLIDE</a:t>
            </a:r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9477376" y="7486128"/>
            <a:ext cx="622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0" tIns="50760" rIns="101880" bIns="507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478E"/>
              </a:buClr>
              <a:buSzPct val="100000"/>
              <a:buFont typeface="Arial" panose="020B0604020202020204" pitchFamily="34" charset="0"/>
              <a:buNone/>
              <a:defRPr/>
            </a:pPr>
            <a:fld id="{32352D43-D310-435B-B555-C4048F48E6D7}" type="slidenum">
              <a:rPr lang="en-GB" altLang="en-US" sz="1100" b="1" smtClean="0">
                <a:latin typeface="Calibri" panose="020F0502020204030204" pitchFamily="34" charset="0"/>
                <a:ea typeface="Arial Unicode MS" panose="020B0604020202020204" pitchFamily="34" charset="-128"/>
              </a:rPr>
              <a:pPr eaLnBrk="1" hangingPunct="1">
                <a:buClr>
                  <a:srgbClr val="00478E"/>
                </a:buClr>
                <a:buSzPct val="100000"/>
                <a:buFont typeface="Arial" panose="020B0604020202020204" pitchFamily="34" charset="0"/>
                <a:buNone/>
                <a:defRPr/>
              </a:pPr>
              <a:t>‹#›</a:t>
            </a:fld>
            <a:endParaRPr lang="en-GB" altLang="en-US" sz="1100" b="1" dirty="0" smtClean="0">
              <a:latin typeface="Calibri" panose="020F05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503238" y="1727200"/>
            <a:ext cx="8967788" cy="1588"/>
          </a:xfrm>
          <a:prstGeom prst="line">
            <a:avLst/>
          </a:prstGeom>
          <a:noFill/>
          <a:ln w="38160">
            <a:solidFill>
              <a:srgbClr val="00478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842376" y="0"/>
            <a:ext cx="1257300" cy="7772400"/>
          </a:xfrm>
          <a:prstGeom prst="rect">
            <a:avLst/>
          </a:prstGeom>
          <a:solidFill>
            <a:srgbClr val="0047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8815237" y="6662236"/>
            <a:ext cx="1284439" cy="817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 smtClean="0">
              <a:ea typeface="Arial Unicode MS" panose="020B0604020202020204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8815237" y="5467350"/>
            <a:ext cx="1284439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 smtClean="0">
              <a:ea typeface="Arial Unicode MS" panose="020B0604020202020204" pitchFamily="34" charset="-128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6807250"/>
            <a:ext cx="10985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8" name="TextBox 2"/>
          <p:cNvSpPr txBox="1">
            <a:spLocks noChangeArrowheads="1"/>
          </p:cNvSpPr>
          <p:nvPr userDrawn="1"/>
        </p:nvSpPr>
        <p:spPr bwMode="auto">
          <a:xfrm>
            <a:off x="8807451" y="7489303"/>
            <a:ext cx="815975" cy="261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n-US" sz="1100" b="1" dirty="0" smtClean="0">
                <a:latin typeface="Calibri" panose="020F0502020204030204" pitchFamily="34" charset="0"/>
                <a:ea typeface="Arial Unicode MS" pitchFamily="34" charset="-128"/>
                <a:cs typeface="MS PGothic" charset="0"/>
              </a:rPr>
              <a:t>SLIDE</a:t>
            </a:r>
          </a:p>
        </p:txBody>
      </p:sp>
      <p:sp>
        <p:nvSpPr>
          <p:cNvPr id="19" name="Rectangle 4"/>
          <p:cNvSpPr txBox="1">
            <a:spLocks noChangeArrowheads="1"/>
          </p:cNvSpPr>
          <p:nvPr userDrawn="1"/>
        </p:nvSpPr>
        <p:spPr bwMode="auto">
          <a:xfrm>
            <a:off x="9496426" y="7486128"/>
            <a:ext cx="622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0" tIns="50760" rIns="101880" bIns="507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478E"/>
              </a:buClr>
              <a:buSzPct val="100000"/>
              <a:buFont typeface="Arial" panose="020B0604020202020204" pitchFamily="34" charset="0"/>
              <a:buNone/>
              <a:defRPr/>
            </a:pPr>
            <a:fld id="{32352D43-D310-435B-B555-C4048F48E6D7}" type="slidenum">
              <a:rPr lang="en-GB" altLang="en-US" sz="1100" b="1" smtClean="0">
                <a:latin typeface="Calibri" panose="020F0502020204030204" pitchFamily="34" charset="0"/>
                <a:ea typeface="Arial Unicode MS" panose="020B0604020202020204" pitchFamily="34" charset="-128"/>
              </a:rPr>
              <a:pPr eaLnBrk="1" hangingPunct="1">
                <a:buClr>
                  <a:srgbClr val="00478E"/>
                </a:buClr>
                <a:buSzPct val="100000"/>
                <a:buFont typeface="Arial" panose="020B0604020202020204" pitchFamily="34" charset="0"/>
                <a:buNone/>
                <a:defRPr/>
              </a:pPr>
              <a:t>‹#›</a:t>
            </a:fld>
            <a:endParaRPr lang="en-GB" altLang="en-US" sz="1100" b="1" dirty="0" smtClean="0">
              <a:latin typeface="Calibri" panose="020F0502020204030204" pitchFamily="34" charset="0"/>
              <a:ea typeface="Arial Unicode MS" panose="020B0604020202020204" pitchFamily="34" charset="-128"/>
            </a:endParaRPr>
          </a:p>
        </p:txBody>
      </p:sp>
      <p:pic>
        <p:nvPicPr>
          <p:cNvPr id="20" name="Picture 19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93" y="5611041"/>
            <a:ext cx="1177926" cy="636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06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FA205B-8AFD-CD4F-80AD-B31939537D4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47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697E27-FD3D-B14F-A0DD-D0554453C68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60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842376" y="0"/>
            <a:ext cx="1257300" cy="7772400"/>
          </a:xfrm>
          <a:prstGeom prst="rect">
            <a:avLst/>
          </a:prstGeom>
          <a:solidFill>
            <a:srgbClr val="0047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815237" y="6662236"/>
            <a:ext cx="1284439" cy="817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 smtClean="0">
              <a:ea typeface="Arial Unicode MS" panose="020B0604020202020204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842376" y="5573231"/>
            <a:ext cx="1284439" cy="817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 smtClean="0">
              <a:ea typeface="Arial Unicode MS" panose="020B0604020202020204" pitchFamily="34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6807250"/>
            <a:ext cx="10985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21" y="5643231"/>
            <a:ext cx="1151807" cy="677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283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41313"/>
            <a:ext cx="779145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880" tIns="50760" rIns="10188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36938" y="7078664"/>
            <a:ext cx="2343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478E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478E"/>
                </a:solidFill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fld id="{7E4D87C1-2499-294E-BC8D-109435FCEC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6"/>
            <a:ext cx="779145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</a:t>
            </a:r>
            <a:r>
              <a:rPr lang="en-GB" dirty="0"/>
              <a:t>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5" r:id="rId5"/>
    <p:sldLayoutId id="2147483661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000">
          <a:solidFill>
            <a:srgbClr val="00478E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000">
          <a:solidFill>
            <a:srgbClr val="00478E"/>
          </a:solidFill>
          <a:latin typeface="Arial" charset="0"/>
          <a:ea typeface="MS PGothic" pitchFamily="34" charset="-128"/>
          <a:cs typeface="Arial Unicode MS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000">
          <a:solidFill>
            <a:srgbClr val="00478E"/>
          </a:solidFill>
          <a:latin typeface="Arial" charset="0"/>
          <a:ea typeface="MS PGothic" pitchFamily="34" charset="-128"/>
          <a:cs typeface="Arial Unicode MS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000">
          <a:solidFill>
            <a:srgbClr val="00478E"/>
          </a:solidFill>
          <a:latin typeface="Arial" charset="0"/>
          <a:ea typeface="MS PGothic" pitchFamily="34" charset="-128"/>
          <a:cs typeface="Arial Unicode MS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000">
          <a:solidFill>
            <a:srgbClr val="00478E"/>
          </a:solidFill>
          <a:latin typeface="Arial" charset="0"/>
          <a:ea typeface="MS PGothic" pitchFamily="34" charset="-128"/>
          <a:cs typeface="Arial Unicode MS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400">
          <a:solidFill>
            <a:srgbClr val="00478E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400">
          <a:solidFill>
            <a:srgbClr val="00478E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400">
          <a:solidFill>
            <a:srgbClr val="00478E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400">
          <a:solidFill>
            <a:srgbClr val="00478E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79413" indent="-379413" algn="l" defTabSz="457200" rtl="0" eaLnBrk="1" fontAlgn="base" hangingPunct="1">
        <a:spcBef>
          <a:spcPts val="900"/>
        </a:spcBef>
        <a:spcAft>
          <a:spcPct val="0"/>
        </a:spcAft>
        <a:buClr>
          <a:srgbClr val="00478E"/>
        </a:buClr>
        <a:buSzPct val="90000"/>
        <a:buFont typeface="Wingdings" charset="0"/>
        <a:buChar char=""/>
        <a:defRPr sz="3200">
          <a:solidFill>
            <a:srgbClr val="00478E"/>
          </a:solidFill>
          <a:latin typeface="+mn-lt"/>
          <a:ea typeface="MS PGothic" pitchFamily="34" charset="-128"/>
          <a:cs typeface="+mn-cs"/>
        </a:defRPr>
      </a:lvl1pPr>
      <a:lvl2pPr marL="823913" indent="-317500" algn="l" defTabSz="457200" rtl="0" eaLnBrk="1" fontAlgn="base" hangingPunct="1">
        <a:spcBef>
          <a:spcPts val="700"/>
        </a:spcBef>
        <a:spcAft>
          <a:spcPct val="0"/>
        </a:spcAft>
        <a:buClr>
          <a:srgbClr val="00478E"/>
        </a:buClr>
        <a:buSzPct val="85000"/>
        <a:buFont typeface="Wingdings" charset="0"/>
        <a:buChar char="Ø"/>
        <a:defRPr sz="2800">
          <a:solidFill>
            <a:srgbClr val="00478E"/>
          </a:solidFill>
          <a:latin typeface="+mn-lt"/>
          <a:ea typeface="+mn-ea"/>
          <a:cs typeface="+mn-cs"/>
        </a:defRPr>
      </a:lvl2pPr>
      <a:lvl3pPr marL="1270000" indent="-250825" algn="l" defTabSz="457200" rtl="0" eaLnBrk="1" fontAlgn="base" hangingPunct="1">
        <a:spcBef>
          <a:spcPts val="600"/>
        </a:spcBef>
        <a:spcAft>
          <a:spcPct val="0"/>
        </a:spcAft>
        <a:buClr>
          <a:srgbClr val="00478E"/>
        </a:buClr>
        <a:buSzPct val="100000"/>
        <a:buFont typeface="Arial" charset="0"/>
        <a:buChar char="•"/>
        <a:defRPr sz="2200">
          <a:solidFill>
            <a:srgbClr val="00478E"/>
          </a:solidFill>
          <a:latin typeface="+mn-lt"/>
          <a:ea typeface="+mn-ea"/>
          <a:cs typeface="+mn-cs"/>
        </a:defRPr>
      </a:lvl3pPr>
      <a:lvl4pPr marL="1779588" indent="-252413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–"/>
        <a:defRPr>
          <a:solidFill>
            <a:srgbClr val="00478E"/>
          </a:solidFill>
          <a:latin typeface="+mn-lt"/>
          <a:ea typeface="+mn-ea"/>
          <a:cs typeface="+mn-cs"/>
        </a:defRPr>
      </a:lvl4pPr>
      <a:lvl5pPr marL="2289175" indent="-250825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»"/>
        <a:defRPr>
          <a:solidFill>
            <a:srgbClr val="00478E"/>
          </a:solidFill>
          <a:latin typeface="+mn-lt"/>
          <a:ea typeface="+mn-ea"/>
          <a:cs typeface="+mn-cs"/>
        </a:defRPr>
      </a:lvl5pPr>
      <a:lvl6pPr marL="2746375" indent="-250825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»"/>
        <a:defRPr sz="2200">
          <a:solidFill>
            <a:srgbClr val="00478E"/>
          </a:solidFill>
          <a:latin typeface="+mn-lt"/>
          <a:ea typeface="+mn-ea"/>
          <a:cs typeface="+mn-cs"/>
        </a:defRPr>
      </a:lvl6pPr>
      <a:lvl7pPr marL="3203575" indent="-250825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»"/>
        <a:defRPr sz="2200">
          <a:solidFill>
            <a:srgbClr val="00478E"/>
          </a:solidFill>
          <a:latin typeface="+mn-lt"/>
          <a:ea typeface="+mn-ea"/>
          <a:cs typeface="+mn-cs"/>
        </a:defRPr>
      </a:lvl7pPr>
      <a:lvl8pPr marL="3660775" indent="-250825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»"/>
        <a:defRPr sz="2200">
          <a:solidFill>
            <a:srgbClr val="00478E"/>
          </a:solidFill>
          <a:latin typeface="+mn-lt"/>
          <a:ea typeface="+mn-ea"/>
          <a:cs typeface="+mn-cs"/>
        </a:defRPr>
      </a:lvl8pPr>
      <a:lvl9pPr marL="4117975" indent="-250825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»"/>
        <a:defRPr sz="2200">
          <a:solidFill>
            <a:srgbClr val="00478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815237" y="6662236"/>
            <a:ext cx="1284439" cy="817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 smtClean="0">
              <a:ea typeface="Arial Unicode MS" panose="020B0604020202020204" pitchFamily="34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842376" y="5573231"/>
            <a:ext cx="1284439" cy="817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 smtClean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129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000">
          <a:solidFill>
            <a:srgbClr val="00478E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000">
          <a:solidFill>
            <a:srgbClr val="00478E"/>
          </a:solidFill>
          <a:latin typeface="Arial" charset="0"/>
          <a:ea typeface="MS PGothic" pitchFamily="34" charset="-128"/>
          <a:cs typeface="Arial Unicode MS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000">
          <a:solidFill>
            <a:srgbClr val="00478E"/>
          </a:solidFill>
          <a:latin typeface="Arial" charset="0"/>
          <a:ea typeface="MS PGothic" pitchFamily="34" charset="-128"/>
          <a:cs typeface="Arial Unicode MS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000">
          <a:solidFill>
            <a:srgbClr val="00478E"/>
          </a:solidFill>
          <a:latin typeface="Arial" charset="0"/>
          <a:ea typeface="MS PGothic" pitchFamily="34" charset="-128"/>
          <a:cs typeface="Arial Unicode MS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000">
          <a:solidFill>
            <a:srgbClr val="00478E"/>
          </a:solidFill>
          <a:latin typeface="Arial" charset="0"/>
          <a:ea typeface="MS PGothic" pitchFamily="34" charset="-128"/>
          <a:cs typeface="Arial Unicode MS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400">
          <a:solidFill>
            <a:srgbClr val="00478E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400">
          <a:solidFill>
            <a:srgbClr val="00478E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400">
          <a:solidFill>
            <a:srgbClr val="00478E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buClr>
          <a:srgbClr val="00478E"/>
        </a:buClr>
        <a:buSzPct val="100000"/>
        <a:buFont typeface="Arial" charset="0"/>
        <a:defRPr sz="4400">
          <a:solidFill>
            <a:srgbClr val="00478E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79413" indent="-379413" algn="l" defTabSz="457200" rtl="0" eaLnBrk="1" fontAlgn="base" hangingPunct="1">
        <a:spcBef>
          <a:spcPts val="900"/>
        </a:spcBef>
        <a:spcAft>
          <a:spcPct val="0"/>
        </a:spcAft>
        <a:buClr>
          <a:srgbClr val="00478E"/>
        </a:buClr>
        <a:buSzPct val="90000"/>
        <a:buFont typeface="Wingdings" charset="0"/>
        <a:buChar char=""/>
        <a:defRPr sz="3200">
          <a:solidFill>
            <a:srgbClr val="00478E"/>
          </a:solidFill>
          <a:latin typeface="+mn-lt"/>
          <a:ea typeface="MS PGothic" pitchFamily="34" charset="-128"/>
          <a:cs typeface="+mn-cs"/>
        </a:defRPr>
      </a:lvl1pPr>
      <a:lvl2pPr marL="823913" indent="-317500" algn="l" defTabSz="457200" rtl="0" eaLnBrk="1" fontAlgn="base" hangingPunct="1">
        <a:spcBef>
          <a:spcPts val="700"/>
        </a:spcBef>
        <a:spcAft>
          <a:spcPct val="0"/>
        </a:spcAft>
        <a:buClr>
          <a:srgbClr val="00478E"/>
        </a:buClr>
        <a:buSzPct val="85000"/>
        <a:buFont typeface="Wingdings" charset="0"/>
        <a:buChar char="Ø"/>
        <a:defRPr sz="2800">
          <a:solidFill>
            <a:srgbClr val="00478E"/>
          </a:solidFill>
          <a:latin typeface="+mn-lt"/>
          <a:ea typeface="+mn-ea"/>
          <a:cs typeface="+mn-cs"/>
        </a:defRPr>
      </a:lvl2pPr>
      <a:lvl3pPr marL="1270000" indent="-250825" algn="l" defTabSz="457200" rtl="0" eaLnBrk="1" fontAlgn="base" hangingPunct="1">
        <a:spcBef>
          <a:spcPts val="600"/>
        </a:spcBef>
        <a:spcAft>
          <a:spcPct val="0"/>
        </a:spcAft>
        <a:buClr>
          <a:srgbClr val="00478E"/>
        </a:buClr>
        <a:buSzPct val="100000"/>
        <a:buFont typeface="Arial" charset="0"/>
        <a:buChar char="•"/>
        <a:defRPr sz="2200">
          <a:solidFill>
            <a:srgbClr val="00478E"/>
          </a:solidFill>
          <a:latin typeface="+mn-lt"/>
          <a:ea typeface="+mn-ea"/>
          <a:cs typeface="+mn-cs"/>
        </a:defRPr>
      </a:lvl3pPr>
      <a:lvl4pPr marL="1779588" indent="-252413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–"/>
        <a:defRPr>
          <a:solidFill>
            <a:srgbClr val="00478E"/>
          </a:solidFill>
          <a:latin typeface="+mn-lt"/>
          <a:ea typeface="+mn-ea"/>
          <a:cs typeface="+mn-cs"/>
        </a:defRPr>
      </a:lvl4pPr>
      <a:lvl5pPr marL="2289175" indent="-250825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»"/>
        <a:defRPr>
          <a:solidFill>
            <a:srgbClr val="00478E"/>
          </a:solidFill>
          <a:latin typeface="+mn-lt"/>
          <a:ea typeface="+mn-ea"/>
          <a:cs typeface="+mn-cs"/>
        </a:defRPr>
      </a:lvl5pPr>
      <a:lvl6pPr marL="2746375" indent="-250825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»"/>
        <a:defRPr sz="2200">
          <a:solidFill>
            <a:srgbClr val="00478E"/>
          </a:solidFill>
          <a:latin typeface="+mn-lt"/>
          <a:ea typeface="+mn-ea"/>
          <a:cs typeface="+mn-cs"/>
        </a:defRPr>
      </a:lvl6pPr>
      <a:lvl7pPr marL="3203575" indent="-250825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»"/>
        <a:defRPr sz="2200">
          <a:solidFill>
            <a:srgbClr val="00478E"/>
          </a:solidFill>
          <a:latin typeface="+mn-lt"/>
          <a:ea typeface="+mn-ea"/>
          <a:cs typeface="+mn-cs"/>
        </a:defRPr>
      </a:lvl7pPr>
      <a:lvl8pPr marL="3660775" indent="-250825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»"/>
        <a:defRPr sz="2200">
          <a:solidFill>
            <a:srgbClr val="00478E"/>
          </a:solidFill>
          <a:latin typeface="+mn-lt"/>
          <a:ea typeface="+mn-ea"/>
          <a:cs typeface="+mn-cs"/>
        </a:defRPr>
      </a:lvl8pPr>
      <a:lvl9pPr marL="4117975" indent="-250825" algn="l" defTabSz="457200" rtl="0" eaLnBrk="1" fontAlgn="base" hangingPunct="1">
        <a:spcBef>
          <a:spcPts val="550"/>
        </a:spcBef>
        <a:spcAft>
          <a:spcPct val="0"/>
        </a:spcAft>
        <a:buClr>
          <a:srgbClr val="00478E"/>
        </a:buClr>
        <a:buSzPct val="100000"/>
        <a:buFont typeface="Arial" charset="0"/>
        <a:buChar char="»"/>
        <a:defRPr sz="2200">
          <a:solidFill>
            <a:srgbClr val="00478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AD21F770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iz1LeuuMDJAhUX92MKHWrYDDEQjRwIBw&amp;url=http://www.rcpsa.co.uk/cardboard.asp&amp;psig=AFQjCNEn4OJDbp8dM9gPUdQhnH1n1fdOFw&amp;ust=1449257756316326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iz1LeuuMDJAhUX92MKHWrYDDEQjRwIBw&amp;url=http://www.rcpsa.co.uk/cardboard.asp&amp;psig=AFQjCNEn4OJDbp8dM9gPUdQhnH1n1fdOFw&amp;ust=1449257756316326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ved=0ahUKEwjUlf6GucDJAhVG3GMKHchnCTEQjRwIBw&amp;url=http://midwestbiosystems.com/acs-value&amp;psig=AFQjCNGLz-ynx4PhUzvCJvIxK1EtBkQ6zQ&amp;ust=144925802450336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ahUKEwj28_r7ucDJAhUI3WMKHTkADjEQjRwIBw&amp;url=http://www.cityofoelwein.org/main/categoryblog/46-oelwein-yard-waste.html&amp;psig=AFQjCNHrviie4_mEOedRObj7xQLPhTF0RQ&amp;ust=1449258205219471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om/url?sa=i&amp;rct=j&amp;q=&amp;esrc=s&amp;source=images&amp;cd=&amp;cad=rja&amp;uact=8&amp;ved=0ahUKEwiz1LeuuMDJAhUX92MKHWrYDDEQjRwIBw&amp;url=http://www.rcpsa.co.uk/cardboard.asp&amp;psig=AFQjCNEn4OJDbp8dM9gPUdQhnH1n1fdOFw&amp;ust=1449257756316326" TargetMode="External"/><Relationship Id="rId7" Type="http://schemas.openxmlformats.org/officeDocument/2006/relationships/hyperlink" Target="http://www.google.com/url?sa=i&amp;rct=j&amp;q=&amp;esrc=s&amp;source=images&amp;cd=&amp;cad=rja&amp;uact=8&amp;ved=0ahUKEwj28_r7ucDJAhUI3WMKHTkADjEQjRwIBw&amp;url=http://www.cityofoelwein.org/main/categoryblog/46-oelwein-yard-waste.html&amp;psig=AFQjCNHrviie4_mEOedRObj7xQLPhTF0RQ&amp;ust=14492582052194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ved=0ahUKEwjUlf6GucDJAhVG3GMKHchnCTEQjRwIBw&amp;url=http://midwestbiosystems.com/acs-value&amp;psig=AFQjCNGLz-ynx4PhUzvCJvIxK1EtBkQ6zQ&amp;ust=1449258024503365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crcnet.org/sites/default/files/styles/homepage_slideshow/public/homepage-slides/humboldt2_0.jpg?itok=U7_Srrh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35" y="2566539"/>
            <a:ext cx="5584457" cy="26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2018" y="5610422"/>
            <a:ext cx="7927450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00478E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000" dirty="0" smtClean="0">
                <a:solidFill>
                  <a:srgbClr val="00478E"/>
                </a:solidFill>
                <a:latin typeface="Calibri" panose="020F0502020204030204" pitchFamily="34" charset="0"/>
              </a:rPr>
              <a:t>Presented to the</a:t>
            </a:r>
          </a:p>
          <a:p>
            <a:pPr algn="ctr" eaLnBrk="1" hangingPunct="1">
              <a:buClr>
                <a:srgbClr val="00478E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00478E"/>
                </a:solidFill>
                <a:latin typeface="Calibri" panose="020F0502020204030204" pitchFamily="34" charset="0"/>
              </a:rPr>
              <a:t>Rural Counties Environmental Services</a:t>
            </a:r>
          </a:p>
          <a:p>
            <a:pPr algn="ctr" eaLnBrk="1" hangingPunct="1">
              <a:buClr>
                <a:srgbClr val="00478E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000" b="1" dirty="0" smtClean="0">
                <a:solidFill>
                  <a:srgbClr val="00478E"/>
                </a:solidFill>
                <a:latin typeface="Calibri" panose="020F0502020204030204" pitchFamily="34" charset="0"/>
              </a:rPr>
              <a:t>Joint Powers Authority</a:t>
            </a: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324394" y="776020"/>
            <a:ext cx="8182697" cy="11000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1880" tIns="50760" rIns="101880" bIns="5076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000">
                <a:solidFill>
                  <a:srgbClr val="00478E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000">
                <a:solidFill>
                  <a:srgbClr val="00478E"/>
                </a:solidFill>
                <a:latin typeface="Arial" charset="0"/>
                <a:ea typeface="MS PGothic" pitchFamily="34" charset="-128"/>
                <a:cs typeface="Arial Unicode MS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000">
                <a:solidFill>
                  <a:srgbClr val="00478E"/>
                </a:solidFill>
                <a:latin typeface="Arial" charset="0"/>
                <a:ea typeface="MS PGothic" pitchFamily="34" charset="-128"/>
                <a:cs typeface="Arial Unicode MS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000">
                <a:solidFill>
                  <a:srgbClr val="00478E"/>
                </a:solidFill>
                <a:latin typeface="Arial" charset="0"/>
                <a:ea typeface="MS PGothic" pitchFamily="34" charset="-128"/>
                <a:cs typeface="Arial Unicode MS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000">
                <a:solidFill>
                  <a:srgbClr val="00478E"/>
                </a:solidFill>
                <a:latin typeface="Arial" charset="0"/>
                <a:ea typeface="MS PGothic" pitchFamily="34" charset="-128"/>
                <a:cs typeface="Arial Unicode MS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400">
                <a:solidFill>
                  <a:srgbClr val="00478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400">
                <a:solidFill>
                  <a:srgbClr val="00478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400">
                <a:solidFill>
                  <a:srgbClr val="00478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400">
                <a:solidFill>
                  <a:srgbClr val="00478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b="1" dirty="0" smtClean="0">
                <a:latin typeface="Calibri" panose="020F0502020204030204" pitchFamily="34" charset="0"/>
                <a:ea typeface="ＭＳ Ｐゴシック" charset="0"/>
              </a:rPr>
              <a:t>Solid Waste Franchise Agreements and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b="1" dirty="0" smtClean="0">
                <a:latin typeface="Calibri" panose="020F0502020204030204" pitchFamily="34" charset="0"/>
                <a:ea typeface="ＭＳ Ｐゴシック" charset="0"/>
              </a:rPr>
              <a:t>New State Legislation</a:t>
            </a:r>
            <a:endParaRPr lang="en-GB" sz="3600" b="1" kern="0" dirty="0"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6680" y="6808616"/>
            <a:ext cx="181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Clr>
                <a:srgbClr val="00478E"/>
              </a:buClr>
              <a:buSzPct val="100000"/>
            </a:pPr>
            <a:r>
              <a:rPr lang="en-GB" altLang="en-US" sz="1600" dirty="0" smtClean="0">
                <a:solidFill>
                  <a:srgbClr val="00478E"/>
                </a:solidFill>
                <a:latin typeface="Calibri" panose="020F0502020204030204" pitchFamily="34" charset="0"/>
              </a:rPr>
              <a:t>December 10, 2015</a:t>
            </a:r>
            <a:endParaRPr lang="en-GB" altLang="en-US" sz="1600" dirty="0">
              <a:solidFill>
                <a:srgbClr val="00478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384331" y="2566539"/>
            <a:ext cx="2249214" cy="2694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52013" y="2005809"/>
            <a:ext cx="8967788" cy="1588"/>
          </a:xfrm>
          <a:prstGeom prst="line">
            <a:avLst/>
          </a:prstGeom>
          <a:noFill/>
          <a:ln w="38160">
            <a:solidFill>
              <a:srgbClr val="00478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38" y="3456467"/>
            <a:ext cx="18288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77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5898" r="75306"/>
          <a:stretch/>
        </p:blipFill>
        <p:spPr>
          <a:xfrm>
            <a:off x="0" y="815384"/>
            <a:ext cx="1899920" cy="1782384"/>
          </a:xfrm>
          <a:prstGeom prst="rect">
            <a:avLst/>
          </a:prstGeom>
        </p:spPr>
      </p:pic>
      <p:pic>
        <p:nvPicPr>
          <p:cNvPr id="6" name="Picture 4" descr="Image result for Food wast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r="43442"/>
          <a:stretch/>
        </p:blipFill>
        <p:spPr bwMode="auto">
          <a:xfrm>
            <a:off x="8839200" y="0"/>
            <a:ext cx="1250730" cy="17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82952" y="1827226"/>
            <a:ext cx="366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Rural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Exemption to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AB 1826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0" y="-970334"/>
            <a:ext cx="6939280" cy="8980247"/>
          </a:xfrm>
        </p:spPr>
      </p:pic>
    </p:spTree>
    <p:extLst>
      <p:ext uri="{BB962C8B-B14F-4D97-AF65-F5344CB8AC3E}">
        <p14:creationId xmlns:p14="http://schemas.microsoft.com/office/powerpoint/2010/main" val="33941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71" y="358247"/>
            <a:ext cx="7791450" cy="1441450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Compliance Strategies</a:t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General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Image result for Food wast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r="43442"/>
          <a:stretch/>
        </p:blipFill>
        <p:spPr bwMode="auto">
          <a:xfrm>
            <a:off x="8839200" y="0"/>
            <a:ext cx="1250730" cy="17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Include requirements in franchise and other agreements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/>
              <a:t>Licenses/Permits/Non-Exclusive Franchise </a:t>
            </a:r>
            <a:r>
              <a:rPr lang="en-US" sz="3200" dirty="0" smtClean="0"/>
              <a:t>Agreements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Municipal Code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Outreach and Education</a:t>
            </a:r>
          </a:p>
          <a:p>
            <a:pPr algn="just"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Development and use of facilities</a:t>
            </a:r>
          </a:p>
        </p:txBody>
      </p:sp>
    </p:spTree>
    <p:extLst>
      <p:ext uri="{BB962C8B-B14F-4D97-AF65-F5344CB8AC3E}">
        <p14:creationId xmlns:p14="http://schemas.microsoft.com/office/powerpoint/2010/main" val="3442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71" y="358247"/>
            <a:ext cx="7791450" cy="1441450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Compliance Strategies</a:t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2800" dirty="0" smtClean="0"/>
              <a:t>AB 1826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Image result for Food wast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r="43442"/>
          <a:stretch/>
        </p:blipFill>
        <p:spPr bwMode="auto">
          <a:xfrm>
            <a:off x="8839200" y="0"/>
            <a:ext cx="1250730" cy="17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Available </a:t>
            </a:r>
            <a:r>
              <a:rPr lang="en-US" sz="3200" dirty="0"/>
              <a:t>Composting Capacity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/>
              <a:t>Require Hauler to Provide Access to Recycling 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/>
              <a:t>Food Banks and Distribution Points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/>
              <a:t>Animal Feed </a:t>
            </a: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Other </a:t>
            </a:r>
            <a:r>
              <a:rPr lang="en-US" sz="3200" dirty="0"/>
              <a:t>Stakeholders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71" y="358247"/>
            <a:ext cx="7791450" cy="1441450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Compliance Strategies</a:t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AB 1826 Implementation 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8" y="1956391"/>
            <a:ext cx="7015288" cy="4940960"/>
          </a:xfrm>
        </p:spPr>
        <p:txBody>
          <a:bodyPr/>
          <a:lstStyle/>
          <a:p>
            <a:pPr lvl="0" eaLnBrk="0" hangingPunct="0">
              <a:spcAft>
                <a:spcPts val="600"/>
              </a:spcAft>
            </a:pPr>
            <a:r>
              <a:rPr lang="en-US" sz="3200" dirty="0" smtClean="0"/>
              <a:t>Apply for Exemption if Eligible</a:t>
            </a:r>
          </a:p>
          <a:p>
            <a:pPr lvl="0" eaLnBrk="0" hangingPunct="0">
              <a:spcAft>
                <a:spcPts val="600"/>
              </a:spcAft>
            </a:pPr>
            <a:r>
              <a:rPr lang="en-US" sz="3200" dirty="0" smtClean="0"/>
              <a:t>Phased </a:t>
            </a:r>
            <a:r>
              <a:rPr lang="en-US" sz="3200" dirty="0" smtClean="0"/>
              <a:t>Implementation or Full Implementation (2020)?</a:t>
            </a:r>
          </a:p>
          <a:p>
            <a:pPr lvl="0" eaLnBrk="0" hangingPunct="0">
              <a:spcAft>
                <a:spcPts val="600"/>
              </a:spcAft>
            </a:pPr>
            <a:r>
              <a:rPr lang="en-US" sz="3200" dirty="0" smtClean="0"/>
              <a:t>Is there Regional Capacity? </a:t>
            </a:r>
          </a:p>
          <a:p>
            <a:pPr lvl="0" eaLnBrk="0" hangingPunct="0">
              <a:spcAft>
                <a:spcPts val="600"/>
              </a:spcAft>
            </a:pPr>
            <a:r>
              <a:rPr lang="en-US" sz="3200" dirty="0" smtClean="0"/>
              <a:t>Plan to Document Compliance or Demonstrate “Good Faith Efforts”</a:t>
            </a:r>
            <a:endParaRPr lang="en-US" sz="3200" dirty="0"/>
          </a:p>
        </p:txBody>
      </p:sp>
      <p:pic>
        <p:nvPicPr>
          <p:cNvPr id="6" name="Picture 4" descr="Image result for Food wast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r="43442"/>
          <a:stretch/>
        </p:blipFill>
        <p:spPr bwMode="auto">
          <a:xfrm>
            <a:off x="8839200" y="0"/>
            <a:ext cx="1250730" cy="17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2488" y="3793489"/>
            <a:ext cx="7144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342900" defTabSz="914400">
              <a:lnSpc>
                <a:spcPts val="2700"/>
              </a:lnSpc>
              <a:buNone/>
              <a:defRPr/>
            </a:pPr>
            <a:r>
              <a:rPr lang="en-US" sz="2800" dirty="0" smtClean="0">
                <a:solidFill>
                  <a:srgbClr val="00478E"/>
                </a:solidFill>
                <a:latin typeface="Calibri" panose="020F0502020204030204" pitchFamily="34" charset="0"/>
              </a:rPr>
              <a:t>Garth Schultz | R3 Senior Project Manager</a:t>
            </a:r>
            <a:endParaRPr lang="en-US" sz="2800" dirty="0">
              <a:solidFill>
                <a:srgbClr val="00478E"/>
              </a:solidFill>
              <a:latin typeface="Calibri" panose="020F0502020204030204" pitchFamily="34" charset="0"/>
            </a:endParaRPr>
          </a:p>
          <a:p>
            <a:pPr marL="577850" indent="-342900" defTabSz="914400">
              <a:lnSpc>
                <a:spcPts val="2700"/>
              </a:lnSpc>
              <a:spcBef>
                <a:spcPts val="600"/>
              </a:spcBef>
              <a:defRPr/>
            </a:pPr>
            <a:r>
              <a:rPr lang="en-US" dirty="0">
                <a:solidFill>
                  <a:srgbClr val="00478E"/>
                </a:solidFill>
                <a:latin typeface="Calibri" panose="020F0502020204030204" pitchFamily="34" charset="0"/>
              </a:rPr>
              <a:t>(510) 292-0853</a:t>
            </a:r>
            <a:endParaRPr lang="en-US" b="1" dirty="0">
              <a:solidFill>
                <a:srgbClr val="00478E"/>
              </a:solidFill>
              <a:latin typeface="Calibri" panose="020F0502020204030204" pitchFamily="34" charset="0"/>
            </a:endParaRPr>
          </a:p>
          <a:p>
            <a:pPr marL="577850" indent="-342900" defTabSz="914400"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en-US" dirty="0" smtClean="0">
                <a:solidFill>
                  <a:srgbClr val="00478E"/>
                </a:solidFill>
                <a:latin typeface="Calibri" panose="020F0502020204030204" pitchFamily="34" charset="0"/>
              </a:rPr>
              <a:t>gschultz@r3cgi.com</a:t>
            </a:r>
          </a:p>
          <a:p>
            <a:pPr marL="577850" indent="-342900" defTabSz="914400">
              <a:lnSpc>
                <a:spcPts val="2700"/>
              </a:lnSpc>
              <a:spcBef>
                <a:spcPts val="600"/>
              </a:spcBef>
              <a:buNone/>
              <a:defRPr/>
            </a:pPr>
            <a:endParaRPr lang="en-US" sz="2000" dirty="0" smtClean="0">
              <a:solidFill>
                <a:srgbClr val="00478E"/>
              </a:solidFill>
              <a:latin typeface="Calibri" panose="020F0502020204030204" pitchFamily="34" charset="0"/>
            </a:endParaRPr>
          </a:p>
          <a:p>
            <a:pPr marL="577850" indent="-342900" defTabSz="914400">
              <a:lnSpc>
                <a:spcPts val="2700"/>
              </a:lnSpc>
              <a:buNone/>
              <a:defRPr/>
            </a:pPr>
            <a:r>
              <a:rPr lang="en-US" sz="2800" dirty="0" smtClean="0">
                <a:solidFill>
                  <a:srgbClr val="00478E"/>
                </a:solidFill>
                <a:latin typeface="Calibri" panose="020F0502020204030204" pitchFamily="34" charset="0"/>
              </a:rPr>
              <a:t>David Pinter | Senior Analyst</a:t>
            </a:r>
          </a:p>
          <a:p>
            <a:pPr marL="577850" indent="-342900" defTabSz="914400">
              <a:lnSpc>
                <a:spcPts val="2700"/>
              </a:lnSpc>
              <a:spcBef>
                <a:spcPts val="600"/>
              </a:spcBef>
              <a:defRPr/>
            </a:pPr>
            <a:r>
              <a:rPr lang="en-US" dirty="0" smtClean="0">
                <a:solidFill>
                  <a:srgbClr val="00478E"/>
                </a:solidFill>
                <a:latin typeface="Calibri" panose="020F0502020204030204" pitchFamily="34" charset="0"/>
              </a:rPr>
              <a:t>(916) 782-7821</a:t>
            </a:r>
            <a:endParaRPr lang="en-US" b="1" dirty="0" smtClean="0">
              <a:solidFill>
                <a:srgbClr val="00478E"/>
              </a:solidFill>
              <a:latin typeface="Calibri" panose="020F0502020204030204" pitchFamily="34" charset="0"/>
            </a:endParaRPr>
          </a:p>
          <a:p>
            <a:pPr marL="577850" indent="-342900" defTabSz="914400"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en-US" dirty="0" smtClean="0">
                <a:solidFill>
                  <a:srgbClr val="00478E"/>
                </a:solidFill>
                <a:latin typeface="Calibri" panose="020F0502020204030204" pitchFamily="34" charset="0"/>
              </a:rPr>
              <a:t>dpinter@r3cgi.com</a:t>
            </a:r>
            <a:endParaRPr lang="en-US" dirty="0">
              <a:solidFill>
                <a:srgbClr val="00478E"/>
              </a:solidFill>
              <a:latin typeface="Calibri" panose="020F0502020204030204" pitchFamily="34" charset="0"/>
            </a:endParaRPr>
          </a:p>
          <a:p>
            <a:pPr marL="577850" indent="-342900" defTabSz="914400">
              <a:lnSpc>
                <a:spcPts val="2700"/>
              </a:lnSpc>
              <a:spcBef>
                <a:spcPts val="600"/>
              </a:spcBef>
              <a:buNone/>
              <a:defRPr/>
            </a:pPr>
            <a:endParaRPr lang="en-US" sz="2000" dirty="0" smtClean="0">
              <a:solidFill>
                <a:srgbClr val="00478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5096" y="3209448"/>
            <a:ext cx="3668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900"/>
              </a:spcBef>
              <a:buClr>
                <a:srgbClr val="00478E"/>
              </a:buClr>
              <a:buSzPct val="90000"/>
            </a:pPr>
            <a:r>
              <a:rPr lang="en-US" sz="2000" dirty="0">
                <a:solidFill>
                  <a:srgbClr val="00478E"/>
                </a:solidFill>
                <a:latin typeface="Calibri" panose="020F0502020204030204" pitchFamily="34" charset="0"/>
              </a:rPr>
              <a:t>For additional questions, contact: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1038" y="669445"/>
            <a:ext cx="779145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880" tIns="50760" rIns="101880" bIns="5076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000">
                <a:solidFill>
                  <a:srgbClr val="00478E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000">
                <a:solidFill>
                  <a:srgbClr val="00478E"/>
                </a:solidFill>
                <a:latin typeface="Arial" charset="0"/>
                <a:ea typeface="MS PGothic" pitchFamily="34" charset="-128"/>
                <a:cs typeface="Arial Unicode MS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000">
                <a:solidFill>
                  <a:srgbClr val="00478E"/>
                </a:solidFill>
                <a:latin typeface="Arial" charset="0"/>
                <a:ea typeface="MS PGothic" pitchFamily="34" charset="-128"/>
                <a:cs typeface="Arial Unicode MS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000">
                <a:solidFill>
                  <a:srgbClr val="00478E"/>
                </a:solidFill>
                <a:latin typeface="Arial" charset="0"/>
                <a:ea typeface="MS PGothic" pitchFamily="34" charset="-128"/>
                <a:cs typeface="Arial Unicode MS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000">
                <a:solidFill>
                  <a:srgbClr val="00478E"/>
                </a:solidFill>
                <a:latin typeface="Arial" charset="0"/>
                <a:ea typeface="MS PGothic" pitchFamily="34" charset="-128"/>
                <a:cs typeface="Arial Unicode MS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400">
                <a:solidFill>
                  <a:srgbClr val="00478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400">
                <a:solidFill>
                  <a:srgbClr val="00478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400">
                <a:solidFill>
                  <a:srgbClr val="00478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478E"/>
              </a:buClr>
              <a:buSzPct val="100000"/>
              <a:buFont typeface="Arial" charset="0"/>
              <a:defRPr sz="4400">
                <a:solidFill>
                  <a:srgbClr val="00478E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kern="0" dirty="0" smtClean="0">
                <a:latin typeface="Calibri" panose="020F0502020204030204" pitchFamily="34" charset="0"/>
                <a:ea typeface="ＭＳ Ｐゴシック" charset="0"/>
              </a:rPr>
              <a:t>Questions </a:t>
            </a:r>
            <a:r>
              <a:rPr lang="en-US" kern="0" smtClean="0">
                <a:latin typeface="Calibri" panose="020F0502020204030204" pitchFamily="34" charset="0"/>
                <a:ea typeface="ＭＳ Ｐゴシック" charset="0"/>
              </a:rPr>
              <a:t>&amp; Discussion</a:t>
            </a:r>
            <a:endParaRPr lang="en-US" sz="1800" b="1" kern="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31" y="2179328"/>
            <a:ext cx="4737995" cy="84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Best Features </a:t>
            </a:r>
            <a:r>
              <a:rPr lang="en-US" sz="3200" dirty="0" smtClean="0"/>
              <a:t>of Franchise Agreements </a:t>
            </a:r>
          </a:p>
          <a:p>
            <a:r>
              <a:rPr lang="en-US" sz="3200" dirty="0" smtClean="0"/>
              <a:t>FA’s vs. Contracts vs. Open Market</a:t>
            </a:r>
          </a:p>
          <a:p>
            <a:r>
              <a:rPr lang="en-US" sz="3200" dirty="0" smtClean="0"/>
              <a:t>New State Legislation</a:t>
            </a:r>
          </a:p>
          <a:p>
            <a:r>
              <a:rPr lang="en-US" sz="3200" dirty="0" smtClean="0"/>
              <a:t>Compliance Strategies</a:t>
            </a:r>
          </a:p>
          <a:p>
            <a:r>
              <a:rPr lang="en-US" sz="3200" dirty="0" smtClean="0"/>
              <a:t>Questions and </a:t>
            </a:r>
            <a:r>
              <a:rPr lang="en-US" sz="3200" dirty="0" smtClean="0"/>
              <a:t>Discussion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Features of Franchise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Defined Services and Set Rates</a:t>
            </a:r>
          </a:p>
          <a:p>
            <a:r>
              <a:rPr lang="en-US" sz="3200" dirty="0" smtClean="0"/>
              <a:t>Facilities/Infrastructure Development</a:t>
            </a:r>
          </a:p>
          <a:p>
            <a:r>
              <a:rPr lang="en-US" sz="3200" dirty="0" smtClean="0"/>
              <a:t>Diversion Requirements</a:t>
            </a:r>
          </a:p>
          <a:p>
            <a:r>
              <a:rPr lang="en-US" sz="3200" dirty="0" smtClean="0"/>
              <a:t>Fees and Other Revenues</a:t>
            </a:r>
          </a:p>
          <a:p>
            <a:r>
              <a:rPr lang="en-US" sz="3200" dirty="0" smtClean="0"/>
              <a:t>Management and Oversight</a:t>
            </a:r>
          </a:p>
          <a:p>
            <a:r>
              <a:rPr lang="en-US" sz="3200" dirty="0" smtClean="0"/>
              <a:t>Performance Metrics and Reviews</a:t>
            </a:r>
          </a:p>
          <a:p>
            <a:r>
              <a:rPr lang="en-US" sz="3200" dirty="0" smtClean="0"/>
              <a:t>Change in Law Provisions</a:t>
            </a:r>
          </a:p>
          <a:p>
            <a:r>
              <a:rPr lang="en-US" sz="3200" dirty="0" smtClean="0"/>
              <a:t>Indemnification/Insurance/Bonds/Other protections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 vs. Contracts vs. Open </a:t>
            </a:r>
            <a:r>
              <a:rPr lang="en-US" dirty="0"/>
              <a:t>M</a:t>
            </a:r>
            <a:r>
              <a:rPr lang="en-US" dirty="0" smtClean="0"/>
              <a:t>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Freedom </a:t>
            </a:r>
            <a:r>
              <a:rPr lang="en-US" sz="3200" dirty="0"/>
              <a:t>of </a:t>
            </a:r>
            <a:r>
              <a:rPr lang="en-US" sz="3200" dirty="0" smtClean="0"/>
              <a:t>choice</a:t>
            </a:r>
            <a:endParaRPr lang="en-US" sz="3200" dirty="0"/>
          </a:p>
          <a:p>
            <a:r>
              <a:rPr lang="en-US" sz="3200" dirty="0"/>
              <a:t>No interest /ability in managing a contractor</a:t>
            </a:r>
          </a:p>
          <a:p>
            <a:r>
              <a:rPr lang="en-US" sz="3200" dirty="0"/>
              <a:t>Too rural</a:t>
            </a:r>
          </a:p>
          <a:p>
            <a:r>
              <a:rPr lang="en-US" sz="3200" dirty="0"/>
              <a:t>Not allowed in County/ city/town </a:t>
            </a:r>
            <a:r>
              <a:rPr lang="en-US" sz="3200" dirty="0" smtClean="0"/>
              <a:t>code</a:t>
            </a:r>
            <a:endParaRPr lang="en-US" sz="3200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State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6"/>
            <a:ext cx="7791450" cy="5686691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AB 341</a:t>
            </a:r>
            <a:r>
              <a:rPr lang="en-US" sz="3200" dirty="0"/>
              <a:t> </a:t>
            </a:r>
            <a:r>
              <a:rPr lang="en-US" sz="3200" dirty="0" smtClean="0"/>
              <a:t>| Mandatory </a:t>
            </a:r>
            <a:r>
              <a:rPr lang="en-US" sz="3200" dirty="0"/>
              <a:t>Commercial Recycling (2012)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AB </a:t>
            </a:r>
            <a:r>
              <a:rPr lang="en-US" sz="3200" dirty="0" smtClean="0">
                <a:solidFill>
                  <a:srgbClr val="FF0000"/>
                </a:solidFill>
              </a:rPr>
              <a:t>1826 | Mandatory </a:t>
            </a:r>
            <a:r>
              <a:rPr lang="en-US" sz="3200" dirty="0">
                <a:solidFill>
                  <a:srgbClr val="FF0000"/>
                </a:solidFill>
              </a:rPr>
              <a:t>Organics Recycling (2016)</a:t>
            </a:r>
          </a:p>
          <a:p>
            <a:pPr>
              <a:defRPr/>
            </a:pPr>
            <a:r>
              <a:rPr lang="en-US" sz="3200" dirty="0"/>
              <a:t>AB </a:t>
            </a:r>
            <a:r>
              <a:rPr lang="en-US" sz="3200" dirty="0" smtClean="0"/>
              <a:t>876</a:t>
            </a:r>
            <a:r>
              <a:rPr lang="en-US" sz="3200" dirty="0"/>
              <a:t> </a:t>
            </a:r>
            <a:r>
              <a:rPr lang="en-US" sz="3200" dirty="0" smtClean="0"/>
              <a:t>| Compostable </a:t>
            </a:r>
            <a:r>
              <a:rPr lang="en-US" sz="3200" dirty="0"/>
              <a:t>Organics  </a:t>
            </a:r>
            <a:r>
              <a:rPr lang="en-US" sz="3200" dirty="0" smtClean="0"/>
              <a:t>           (</a:t>
            </a:r>
            <a:r>
              <a:rPr lang="en-US" sz="3200" dirty="0"/>
              <a:t>2017)</a:t>
            </a:r>
          </a:p>
          <a:p>
            <a:pPr>
              <a:defRPr/>
            </a:pPr>
            <a:r>
              <a:rPr lang="en-US" sz="3200" dirty="0"/>
              <a:t>AB </a:t>
            </a:r>
            <a:r>
              <a:rPr lang="en-US" sz="3200" dirty="0" smtClean="0"/>
              <a:t>1524 | Ban </a:t>
            </a:r>
            <a:r>
              <a:rPr lang="en-US" sz="3200" dirty="0"/>
              <a:t>on ADC as Diversion Credit (</a:t>
            </a:r>
            <a:r>
              <a:rPr lang="en-US" sz="3200" dirty="0" smtClean="0"/>
              <a:t>2020 &amp; provide plan </a:t>
            </a:r>
            <a:r>
              <a:rPr lang="en-US" sz="3200" dirty="0"/>
              <a:t>starting </a:t>
            </a:r>
            <a:r>
              <a:rPr lang="en-US" sz="3200" dirty="0" smtClean="0"/>
              <a:t>in 2017) </a:t>
            </a:r>
          </a:p>
          <a:p>
            <a:pPr>
              <a:defRPr/>
            </a:pPr>
            <a:r>
              <a:rPr lang="en-US" sz="3200" dirty="0" smtClean="0"/>
              <a:t>AB 901 | Diversion </a:t>
            </a:r>
            <a:r>
              <a:rPr lang="en-US" sz="3200" dirty="0" smtClean="0"/>
              <a:t>Reporting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341 </a:t>
            </a:r>
            <a:br>
              <a:rPr lang="en-US" dirty="0" smtClean="0"/>
            </a:br>
            <a:r>
              <a:rPr lang="en-US" sz="3200" dirty="0" smtClean="0"/>
              <a:t>Mandatory Commercial Recycling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6"/>
            <a:ext cx="7791450" cy="56866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July </a:t>
            </a:r>
            <a:r>
              <a:rPr lang="en-US" sz="3200" dirty="0">
                <a:solidFill>
                  <a:srgbClr val="FF0000"/>
                </a:solidFill>
              </a:rPr>
              <a:t>1, </a:t>
            </a:r>
            <a:r>
              <a:rPr lang="en-US" sz="3200" dirty="0" smtClean="0">
                <a:solidFill>
                  <a:srgbClr val="FF0000"/>
                </a:solidFill>
              </a:rPr>
              <a:t>2012</a:t>
            </a:r>
          </a:p>
          <a:p>
            <a:pPr>
              <a:defRPr/>
            </a:pPr>
            <a:r>
              <a:rPr lang="en-US" sz="3200" dirty="0" smtClean="0"/>
              <a:t>Businesses </a:t>
            </a:r>
            <a:r>
              <a:rPr lang="en-US" sz="3200" dirty="0"/>
              <a:t>that Generate 4 or more cubic yards of solid waste per week</a:t>
            </a:r>
          </a:p>
          <a:p>
            <a:pPr>
              <a:defRPr/>
            </a:pPr>
            <a:r>
              <a:rPr lang="en-US" sz="3200" dirty="0" smtClean="0"/>
              <a:t>Multi-Family </a:t>
            </a:r>
            <a:r>
              <a:rPr lang="en-US" sz="3200" dirty="0"/>
              <a:t>Dwellings of 5 or more Units </a:t>
            </a: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Diversion </a:t>
            </a:r>
            <a:r>
              <a:rPr lang="en-US" sz="3200" dirty="0"/>
              <a:t>= Source Separated Diversion and/or Mixed Waste </a:t>
            </a:r>
            <a:r>
              <a:rPr lang="en-US" sz="3200" dirty="0" smtClean="0"/>
              <a:t>Processing* </a:t>
            </a:r>
          </a:p>
          <a:p>
            <a:pPr>
              <a:defRPr/>
            </a:pPr>
            <a:endParaRPr lang="en-US" sz="3200" dirty="0" smtClean="0"/>
          </a:p>
          <a:p>
            <a:pPr marL="0" indent="0">
              <a:buNone/>
              <a:defRPr/>
            </a:pPr>
            <a:r>
              <a:rPr lang="en-US" sz="2800" dirty="0"/>
              <a:t>*</a:t>
            </a:r>
            <a:r>
              <a:rPr lang="en-US" sz="2800" dirty="0" smtClean="0"/>
              <a:t>In </a:t>
            </a:r>
            <a:r>
              <a:rPr lang="en-US" sz="2800" dirty="0"/>
              <a:t>combination with other programs, activities or processes that yield diversion results comparable to source </a:t>
            </a:r>
            <a:r>
              <a:rPr lang="en-US" sz="2800" dirty="0" smtClean="0"/>
              <a:t>separation </a:t>
            </a:r>
            <a:endParaRPr lang="en-US" sz="2800" dirty="0">
              <a:solidFill>
                <a:srgbClr val="FF0000"/>
              </a:solidFill>
            </a:endParaRPr>
          </a:p>
          <a:p>
            <a:pPr marL="50641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8" descr="http://www.rcpsa.co.uk/images/Cardboard/Cardboard400H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r="32356"/>
          <a:stretch/>
        </p:blipFill>
        <p:spPr bwMode="auto">
          <a:xfrm>
            <a:off x="8829946" y="0"/>
            <a:ext cx="1276162" cy="170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876</a:t>
            </a:r>
            <a:br>
              <a:rPr lang="en-US" dirty="0" smtClean="0"/>
            </a:br>
            <a:r>
              <a:rPr lang="en-US" sz="3200" dirty="0" smtClean="0"/>
              <a:t>Compostable Organics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6"/>
            <a:ext cx="7791450" cy="56866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August </a:t>
            </a:r>
            <a:r>
              <a:rPr lang="en-US" sz="3200" dirty="0">
                <a:solidFill>
                  <a:srgbClr val="FF0000"/>
                </a:solidFill>
              </a:rPr>
              <a:t>1, </a:t>
            </a:r>
            <a:r>
              <a:rPr lang="en-US" sz="3200" dirty="0" smtClean="0">
                <a:solidFill>
                  <a:srgbClr val="FF0000"/>
                </a:solidFill>
              </a:rPr>
              <a:t>2017</a:t>
            </a:r>
          </a:p>
          <a:p>
            <a:pPr>
              <a:defRPr/>
            </a:pPr>
            <a:r>
              <a:rPr lang="en-US" sz="3200" dirty="0"/>
              <a:t>E</a:t>
            </a:r>
            <a:r>
              <a:rPr lang="en-US" sz="3200" dirty="0" smtClean="0"/>
              <a:t>stimate the </a:t>
            </a:r>
            <a:r>
              <a:rPr lang="en-US" sz="3200" dirty="0"/>
              <a:t>amount of organic waste in cubic yards that will be generated in the county or region over a 15-year </a:t>
            </a:r>
            <a:r>
              <a:rPr lang="en-US" sz="3200" dirty="0" smtClean="0"/>
              <a:t>period</a:t>
            </a:r>
          </a:p>
          <a:p>
            <a:pPr>
              <a:defRPr/>
            </a:pPr>
            <a:r>
              <a:rPr lang="en-US" sz="3200" dirty="0"/>
              <a:t>E</a:t>
            </a:r>
            <a:r>
              <a:rPr lang="en-US" sz="3200" dirty="0" smtClean="0"/>
              <a:t>stimate </a:t>
            </a:r>
            <a:r>
              <a:rPr lang="en-US" sz="3200" dirty="0"/>
              <a:t>of the additional organic waste recycling facility capacity in cubic yards that will be needed </a:t>
            </a:r>
            <a:endParaRPr lang="en-US" sz="3200" dirty="0" smtClean="0"/>
          </a:p>
          <a:p>
            <a:pPr>
              <a:defRPr/>
            </a:pPr>
            <a:r>
              <a:rPr lang="en-US" sz="3200" dirty="0"/>
              <a:t>L</a:t>
            </a:r>
            <a:r>
              <a:rPr lang="en-US" sz="3200" dirty="0" smtClean="0"/>
              <a:t>ocations </a:t>
            </a:r>
            <a:r>
              <a:rPr lang="en-US" sz="3200" dirty="0"/>
              <a:t>for new or expanded organic waste recycling facilities capable of safely meeting the additional </a:t>
            </a:r>
            <a:r>
              <a:rPr lang="en-US" sz="3200" dirty="0" smtClean="0"/>
              <a:t>need</a:t>
            </a:r>
            <a:endParaRPr lang="en-US" sz="3200" dirty="0"/>
          </a:p>
        </p:txBody>
      </p:sp>
      <p:pic>
        <p:nvPicPr>
          <p:cNvPr id="4" name="Picture 8" descr="http://www.rcpsa.co.uk/images/Cardboard/Cardboard400H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r="32356"/>
          <a:stretch/>
        </p:blipFill>
        <p:spPr bwMode="auto">
          <a:xfrm>
            <a:off x="8829946" y="0"/>
            <a:ext cx="1276162" cy="170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idwestbiosystems.com/wp-content/themes/Chameleon/images/Compost_Rows_MO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r="47929"/>
          <a:stretch/>
        </p:blipFill>
        <p:spPr bwMode="auto">
          <a:xfrm>
            <a:off x="8839200" y="0"/>
            <a:ext cx="1261240" cy="170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1594</a:t>
            </a:r>
            <a:br>
              <a:rPr lang="en-US" dirty="0" smtClean="0"/>
            </a:br>
            <a:r>
              <a:rPr lang="en-US" sz="3200" dirty="0" smtClean="0"/>
              <a:t>Ban on ADC Diversion Credit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6"/>
            <a:ext cx="7791450" cy="56866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January </a:t>
            </a:r>
            <a:r>
              <a:rPr lang="en-US" sz="3200" dirty="0">
                <a:solidFill>
                  <a:srgbClr val="FF0000"/>
                </a:solidFill>
              </a:rPr>
              <a:t>1, 2020 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200" dirty="0"/>
              <a:t>G</a:t>
            </a:r>
            <a:r>
              <a:rPr lang="en-US" sz="3200" dirty="0" smtClean="0"/>
              <a:t>reen </a:t>
            </a:r>
            <a:r>
              <a:rPr lang="en-US" sz="3200" dirty="0"/>
              <a:t>material as ADC </a:t>
            </a:r>
            <a:r>
              <a:rPr lang="en-US" sz="3200" dirty="0" smtClean="0"/>
              <a:t>not diversion</a:t>
            </a:r>
            <a:endParaRPr lang="en-US" sz="3200" dirty="0"/>
          </a:p>
          <a:p>
            <a:r>
              <a:rPr lang="en-US" sz="3200" dirty="0" smtClean="0"/>
              <a:t>Plans In </a:t>
            </a:r>
            <a:r>
              <a:rPr lang="en-US" sz="3200" dirty="0"/>
              <a:t>2017 Electronic Annual Report (Due </a:t>
            </a:r>
            <a:r>
              <a:rPr lang="en-US" sz="3200" dirty="0">
                <a:solidFill>
                  <a:srgbClr val="FF0000"/>
                </a:solidFill>
              </a:rPr>
              <a:t>Aug 2018</a:t>
            </a:r>
            <a:r>
              <a:rPr lang="en-US" sz="3200" dirty="0"/>
              <a:t>) </a:t>
            </a:r>
            <a:endParaRPr lang="en-US" sz="3200" dirty="0" smtClean="0"/>
          </a:p>
          <a:p>
            <a:r>
              <a:rPr lang="en-US" sz="3200" dirty="0" smtClean="0"/>
              <a:t>Will </a:t>
            </a:r>
            <a:r>
              <a:rPr lang="en-US" sz="3200" dirty="0"/>
              <a:t>impact required Green Waste Composting Capacity</a:t>
            </a:r>
          </a:p>
          <a:p>
            <a:r>
              <a:rPr lang="en-US" sz="3200" dirty="0"/>
              <a:t>AB 1826 </a:t>
            </a:r>
            <a:r>
              <a:rPr lang="en-US" sz="3200" dirty="0" smtClean="0"/>
              <a:t>and AB 1594 both driving factors to AB 876 estimates</a:t>
            </a:r>
            <a:endParaRPr lang="en-US" sz="3200" dirty="0"/>
          </a:p>
          <a:p>
            <a:pPr>
              <a:defRPr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4" descr="http://www.cityofoelwein.org/images/yardwast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r="43461"/>
          <a:stretch/>
        </p:blipFill>
        <p:spPr bwMode="auto">
          <a:xfrm>
            <a:off x="8839490" y="0"/>
            <a:ext cx="1261240" cy="16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1826</a:t>
            </a:r>
            <a:br>
              <a:rPr lang="en-US" dirty="0" smtClean="0"/>
            </a:br>
            <a:r>
              <a:rPr lang="en-US" sz="3200" dirty="0" smtClean="0"/>
              <a:t>Mandatory Commercial Organics Recycling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6"/>
            <a:ext cx="7791450" cy="56866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January 1, 2016</a:t>
            </a:r>
          </a:p>
          <a:p>
            <a:pPr>
              <a:defRPr/>
            </a:pPr>
            <a:r>
              <a:rPr lang="en-US" sz="3200" dirty="0"/>
              <a:t>Jurisdiction requirements to implement a recycling program (starting on) to divert organic waste from businesses subject to the law, as well as report to </a:t>
            </a:r>
            <a:r>
              <a:rPr lang="en-US" sz="3200" dirty="0" err="1"/>
              <a:t>CalRecycle</a:t>
            </a:r>
            <a:r>
              <a:rPr lang="en-US" sz="3200" dirty="0"/>
              <a:t> on their progress in implementing an Organic Waste Recycling Program</a:t>
            </a:r>
          </a:p>
          <a:p>
            <a:pPr marL="0" indent="0"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April </a:t>
            </a:r>
            <a:r>
              <a:rPr lang="en-US" sz="3200" dirty="0">
                <a:solidFill>
                  <a:srgbClr val="FF0000"/>
                </a:solidFill>
              </a:rPr>
              <a:t>1, 2016 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200" dirty="0" smtClean="0"/>
              <a:t>Businesses requirements </a:t>
            </a:r>
          </a:p>
          <a:p>
            <a:pPr>
              <a:defRPr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8" descr="http://www.rcpsa.co.uk/images/Cardboard/Cardboard400H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r="32356"/>
          <a:stretch/>
        </p:blipFill>
        <p:spPr bwMode="auto">
          <a:xfrm>
            <a:off x="8829946" y="0"/>
            <a:ext cx="1276162" cy="170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idwestbiosystems.com/wp-content/themes/Chameleon/images/Compost_Rows_MO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r="47929"/>
          <a:stretch/>
        </p:blipFill>
        <p:spPr bwMode="auto">
          <a:xfrm>
            <a:off x="8839200" y="0"/>
            <a:ext cx="1261240" cy="170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ityofoelwein.org/images/yardwaste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r="43461"/>
          <a:stretch/>
        </p:blipFill>
        <p:spPr bwMode="auto">
          <a:xfrm>
            <a:off x="8839200" y="1"/>
            <a:ext cx="1261240" cy="16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Food waste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r="43442"/>
          <a:stretch/>
        </p:blipFill>
        <p:spPr bwMode="auto">
          <a:xfrm>
            <a:off x="8845550" y="0"/>
            <a:ext cx="1250730" cy="17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view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erview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interview template</Template>
  <TotalTime>4253</TotalTime>
  <Words>561</Words>
  <Application>Microsoft Office PowerPoint</Application>
  <PresentationFormat>Custom</PresentationFormat>
  <Paragraphs>92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Unicode MS</vt:lpstr>
      <vt:lpstr>ＭＳ Ｐゴシック</vt:lpstr>
      <vt:lpstr>ＭＳ Ｐゴシック</vt:lpstr>
      <vt:lpstr>Arial</vt:lpstr>
      <vt:lpstr>Calibri</vt:lpstr>
      <vt:lpstr>Times New Roman</vt:lpstr>
      <vt:lpstr>Wingdings</vt:lpstr>
      <vt:lpstr>interview template</vt:lpstr>
      <vt:lpstr>1_interview template</vt:lpstr>
      <vt:lpstr>PowerPoint Presentation</vt:lpstr>
      <vt:lpstr>Overview</vt:lpstr>
      <vt:lpstr>Best Features of Franchise Agreements</vt:lpstr>
      <vt:lpstr>FAs vs. Contracts vs. Open Markets</vt:lpstr>
      <vt:lpstr>New State Legislation</vt:lpstr>
      <vt:lpstr>AB 341  Mandatory Commercial Recycling</vt:lpstr>
      <vt:lpstr>AB 876 Compostable Organics </vt:lpstr>
      <vt:lpstr>AB 1594 Ban on ADC Diversion Credit</vt:lpstr>
      <vt:lpstr>AB 1826 Mandatory Commercial Organics Recycling</vt:lpstr>
      <vt:lpstr>PowerPoint Presentation</vt:lpstr>
      <vt:lpstr>Compliance Strategies General</vt:lpstr>
      <vt:lpstr>Compliance Strategies AB 1826</vt:lpstr>
      <vt:lpstr>Compliance Strategies AB 1826 Implementation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Malia Grigsby</dc:creator>
  <cp:lastModifiedBy>Garth Schultz</cp:lastModifiedBy>
  <cp:revision>258</cp:revision>
  <cp:lastPrinted>2015-12-04T15:30:00Z</cp:lastPrinted>
  <dcterms:created xsi:type="dcterms:W3CDTF">2014-01-10T00:01:03Z</dcterms:created>
  <dcterms:modified xsi:type="dcterms:W3CDTF">2015-12-10T13:31:02Z</dcterms:modified>
</cp:coreProperties>
</file>